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C5BA"/>
    <a:srgbClr val="3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6DC6-E36B-5E4D-A606-998F296D4EAD}" v="3" dt="2024-01-02T18:56:48.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6301"/>
  </p:normalViewPr>
  <p:slideViewPr>
    <p:cSldViewPr snapToGrid="0">
      <p:cViewPr varScale="1">
        <p:scale>
          <a:sx n="163" d="100"/>
          <a:sy n="163" d="100"/>
        </p:scale>
        <p:origin x="912"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3.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 Type="http://schemas.openxmlformats.org/officeDocument/2006/relationships/slide" Target="slides/slide4.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 Type="http://schemas.openxmlformats.org/officeDocument/2006/relationships/slide" Target="slides/slide5.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 Type="http://schemas.openxmlformats.org/officeDocument/2006/relationships/slide" Target="slides/slide6.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 Type="http://schemas.openxmlformats.org/officeDocument/2006/relationships/slide" Target="slides/slide7.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 Type="http://schemas.openxmlformats.org/officeDocument/2006/relationships/slide" Target="slides/slide8.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 Type="http://schemas.openxmlformats.org/officeDocument/2006/relationships/notesMaster" Target="notesMasters/notesMaster1.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 Type="http://schemas.openxmlformats.org/officeDocument/2006/relationships/presProps" Target="presProps.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 Type="http://schemas.openxmlformats.org/officeDocument/2006/relationships/viewProps" Target="viewProp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 Type="http://schemas.openxmlformats.org/officeDocument/2006/relationships/theme" Target="theme/theme1.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 Type="http://schemas.openxmlformats.org/officeDocument/2006/relationships/tableStyles" Target="tableStyles.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 Type="http://schemas.microsoft.com/office/2015/10/relationships/revisionInfo" Target="revisionInfo.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 Type="http://schemas.openxmlformats.org/officeDocument/2006/relationships/slide" Target="slides/slide1.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 Type="http://schemas.openxmlformats.org/officeDocument/2006/relationships/slide" Target="slides/slide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6770-268F-694A-B866-90DB61AC63D0}"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7D451-2907-3746-AAFC-B3DC31D594DC}" type="slidenum">
              <a:rPr lang="en-US" smtClean="0"/>
              <a:t>‹#›</a:t>
            </a:fld>
            <a:endParaRPr lang="en-US"/>
          </a:p>
        </p:txBody>
      </p:sp>
    </p:spTree>
    <p:extLst>
      <p:ext uri="{BB962C8B-B14F-4D97-AF65-F5344CB8AC3E}">
        <p14:creationId xmlns:p14="http://schemas.microsoft.com/office/powerpoint/2010/main" val="2239854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ntent Slide (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369336"/>
          </a:xfrm>
          <a:prstGeom prst="rect">
            <a:avLst/>
          </a:prstGeom>
        </p:spPr>
        <p:txBody>
          <a:bodyPr/>
          <a:lstStyle>
            <a:lvl1pPr algn="ctr">
              <a:defRPr sz="2000" b="1" i="0">
                <a:solidFill>
                  <a:schemeClr val="tx2"/>
                </a:solidFill>
                <a:latin typeface="Avenir Black" panose="02000503020000020003" pitchFamily="2" charset="0"/>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Content Placeholder 2"/>
          <p:cNvSpPr>
            <a:spLocks noGrp="1"/>
          </p:cNvSpPr>
          <p:nvPr>
            <p:ph sz="half" idx="1"/>
          </p:nvPr>
        </p:nvSpPr>
        <p:spPr>
          <a:xfrm>
            <a:off x="628650" y="717491"/>
            <a:ext cx="3886200" cy="3504526"/>
          </a:xfrm>
          <a:prstGeom prst="rect">
            <a:avLst/>
          </a:prstGeom>
        </p:spPr>
        <p:txBody>
          <a:bodyPr/>
          <a:lstStyle>
            <a:lvl1pPr marL="0"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1pPr>
            <a:lvl2pPr marL="342986"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2pPr>
            <a:lvl3pPr marL="685972"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3pPr>
            <a:lvl4pPr marL="1028958"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4pPr>
            <a:lvl5pPr marL="1371944"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C9133F44-7B26-348C-870A-23C5F04D62FB}"/>
              </a:ext>
            </a:extLst>
          </p:cNvPr>
          <p:cNvSpPr txBox="1"/>
          <p:nvPr userDrawn="1"/>
        </p:nvSpPr>
        <p:spPr>
          <a:xfrm>
            <a:off x="5657902" y="4891627"/>
            <a:ext cx="3086100" cy="184666"/>
          </a:xfrm>
          <a:prstGeom prst="rect">
            <a:avLst/>
          </a:prstGeom>
          <a:noFill/>
        </p:spPr>
        <p:txBody>
          <a:bodyPr wrap="square" rtlCol="0">
            <a:spAutoFit/>
          </a:bodyPr>
          <a:lstStyle/>
          <a:p>
            <a:pPr marL="0" marR="0" lvl="0" indent="0" algn="r" defTabSz="914606" rtl="0" eaLnBrk="1" fontAlgn="auto" latinLnBrk="0" hangingPunct="1">
              <a:lnSpc>
                <a:spcPct val="100000"/>
              </a:lnSpc>
              <a:spcBef>
                <a:spcPts val="0"/>
              </a:spcBef>
              <a:spcAft>
                <a:spcPts val="0"/>
              </a:spcAft>
              <a:buClr>
                <a:srgbClr val="000000"/>
              </a:buClr>
              <a:buSzTx/>
              <a:buFont typeface="Arial"/>
              <a:buNone/>
              <a:tabLst/>
              <a:defRPr/>
            </a:pP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2024 Egnyte Inc.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All Rights Reserved</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Confidential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www.egnyte.com</a:t>
            </a:r>
            <a:endPar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endParaRPr>
          </a:p>
        </p:txBody>
      </p:sp>
      <p:pic>
        <p:nvPicPr>
          <p:cNvPr id="6" name="Picture 5">
            <a:extLst>
              <a:ext uri="{FF2B5EF4-FFF2-40B4-BE49-F238E27FC236}">
                <a16:creationId xmlns:a16="http://schemas.microsoft.com/office/drawing/2014/main" id="{AC749ECC-0570-1C14-13F6-B326C7CE135F}"/>
              </a:ext>
            </a:extLst>
          </p:cNvPr>
          <p:cNvPicPr>
            <a:picLocks noChangeAspect="1"/>
          </p:cNvPicPr>
          <p:nvPr userDrawn="1"/>
        </p:nvPicPr>
        <p:blipFill>
          <a:blip r:embed="rId2"/>
          <a:srcRect/>
          <a:stretch/>
        </p:blipFill>
        <p:spPr>
          <a:xfrm>
            <a:off x="399999" y="4892761"/>
            <a:ext cx="487675" cy="119668"/>
          </a:xfrm>
          <a:prstGeom prst="rect">
            <a:avLst/>
          </a:prstGeom>
        </p:spPr>
      </p:pic>
      <p:cxnSp>
        <p:nvCxnSpPr>
          <p:cNvPr id="7" name="Straight Connector 6">
            <a:extLst>
              <a:ext uri="{FF2B5EF4-FFF2-40B4-BE49-F238E27FC236}">
                <a16:creationId xmlns:a16="http://schemas.microsoft.com/office/drawing/2014/main" id="{A1571B22-E9B9-F3C2-9C48-7CA5F7352515}"/>
              </a:ext>
            </a:extLst>
          </p:cNvPr>
          <p:cNvCxnSpPr>
            <a:cxnSpLocks/>
          </p:cNvCxnSpPr>
          <p:nvPr userDrawn="1"/>
        </p:nvCxnSpPr>
        <p:spPr>
          <a:xfrm>
            <a:off x="366232" y="4808288"/>
            <a:ext cx="8377770" cy="0"/>
          </a:xfrm>
          <a:prstGeom prst="line">
            <a:avLst/>
          </a:prstGeom>
          <a:ln>
            <a:solidFill>
              <a:srgbClr val="0BC5BA"/>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95108175-D06F-CEC5-153E-9AA4F90CF3E1}"/>
              </a:ext>
            </a:extLst>
          </p:cNvPr>
          <p:cNvSpPr>
            <a:spLocks noGrp="1"/>
          </p:cNvSpPr>
          <p:nvPr>
            <p:ph type="pic" sz="quarter" idx="10"/>
          </p:nvPr>
        </p:nvSpPr>
        <p:spPr>
          <a:xfrm>
            <a:off x="4641850" y="726519"/>
            <a:ext cx="3873500" cy="3495100"/>
          </a:xfrm>
          <a:prstGeom prst="rect">
            <a:avLst/>
          </a:prstGeom>
        </p:spPr>
        <p:txBody>
          <a:bodyPr/>
          <a:lstStyle>
            <a:lvl1pPr marL="0" indent="0">
              <a:buNone/>
              <a:defRPr/>
            </a:lvl1pPr>
          </a:lstStyle>
          <a:p>
            <a:endParaRPr lang="en-US" dirty="0"/>
          </a:p>
          <a:p>
            <a:endParaRPr lang="en-US" dirty="0"/>
          </a:p>
        </p:txBody>
      </p:sp>
      <p:sp>
        <p:nvSpPr>
          <p:cNvPr id="11" name="Text Placeholder 10">
            <a:extLst>
              <a:ext uri="{FF2B5EF4-FFF2-40B4-BE49-F238E27FC236}">
                <a16:creationId xmlns:a16="http://schemas.microsoft.com/office/drawing/2014/main" id="{46668C8E-5A19-41AF-3882-C6038031DE35}"/>
              </a:ext>
            </a:extLst>
          </p:cNvPr>
          <p:cNvSpPr>
            <a:spLocks noGrp="1"/>
          </p:cNvSpPr>
          <p:nvPr>
            <p:ph type="body" sz="quarter" idx="11"/>
          </p:nvPr>
        </p:nvSpPr>
        <p:spPr>
          <a:xfrm>
            <a:off x="887674" y="4818451"/>
            <a:ext cx="20792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Click to edit Master text styles</a:t>
            </a:r>
          </a:p>
        </p:txBody>
      </p:sp>
      <p:sp>
        <p:nvSpPr>
          <p:cNvPr id="4" name="Text Placeholder 10">
            <a:extLst>
              <a:ext uri="{FF2B5EF4-FFF2-40B4-BE49-F238E27FC236}">
                <a16:creationId xmlns:a16="http://schemas.microsoft.com/office/drawing/2014/main" id="{69C263D0-E174-F746-78F6-DDF0D92A953D}"/>
              </a:ext>
            </a:extLst>
          </p:cNvPr>
          <p:cNvSpPr>
            <a:spLocks noGrp="1"/>
          </p:cNvSpPr>
          <p:nvPr>
            <p:ph type="body" sz="quarter" idx="12" hasCustomPrompt="1"/>
          </p:nvPr>
        </p:nvSpPr>
        <p:spPr>
          <a:xfrm>
            <a:off x="2966912" y="4818450"/>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a:t>Jira Link</a:t>
            </a:r>
            <a:endParaRPr lang="en-US" dirty="0"/>
          </a:p>
        </p:txBody>
      </p:sp>
      <p:sp>
        <p:nvSpPr>
          <p:cNvPr id="8" name="Text Placeholder 10">
            <a:extLst>
              <a:ext uri="{FF2B5EF4-FFF2-40B4-BE49-F238E27FC236}">
                <a16:creationId xmlns:a16="http://schemas.microsoft.com/office/drawing/2014/main" id="{D05D6A60-5B1C-F178-4A9B-1945E21FF540}"/>
              </a:ext>
            </a:extLst>
          </p:cNvPr>
          <p:cNvSpPr>
            <a:spLocks noGrp="1"/>
          </p:cNvSpPr>
          <p:nvPr>
            <p:ph type="body" sz="quarter" idx="13" hasCustomPrompt="1"/>
          </p:nvPr>
        </p:nvSpPr>
        <p:spPr>
          <a:xfrm>
            <a:off x="4524377" y="4818449"/>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Requirements Link</a:t>
            </a:r>
          </a:p>
        </p:txBody>
      </p:sp>
    </p:spTree>
    <p:extLst>
      <p:ext uri="{BB962C8B-B14F-4D97-AF65-F5344CB8AC3E}">
        <p14:creationId xmlns:p14="http://schemas.microsoft.com/office/powerpoint/2010/main" val="1931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ConfidentialInternal">
            <a:extLst>
              <a:ext uri="{FF2B5EF4-FFF2-40B4-BE49-F238E27FC236}">
                <a16:creationId xmlns:a16="http://schemas.microsoft.com/office/drawing/2014/main" id="{B9FCC6DD-61CE-8032-8B1C-2099215EBEF3}"/>
              </a:ext>
            </a:extLst>
          </p:cNvPr>
          <p:cNvSpPr txBox="1"/>
          <p:nvPr userDrawn="1"/>
        </p:nvSpPr>
        <p:spPr>
          <a:xfrm>
            <a:off x="1309255" y="4609579"/>
            <a:ext cx="6525491" cy="121024"/>
          </a:xfrm>
          <a:prstGeom prst="rect">
            <a:avLst/>
          </a:prstGeom>
          <a:noFill/>
        </p:spPr>
        <p:txBody>
          <a:bodyPr vert="horz" wrap="none" lIns="0" tIns="0" rIns="0" bIns="0" rtlCol="0" anchor="ctr">
            <a:noAutofit/>
          </a:bodyPr>
          <a:lstStyle/>
          <a:p>
            <a:pPr algn="ctr">
              <a:lnSpc>
                <a:spcPct val="110000"/>
              </a:lnSpc>
            </a:pPr>
            <a:r>
              <a:rPr lang="en-US" sz="563" cap="all" spc="177" dirty="0">
                <a:solidFill>
                  <a:srgbClr val="FFFFFF"/>
                </a:solidFill>
                <a:latin typeface="Avenir Book" panose="02000503020000020003" pitchFamily="2" charset="0"/>
              </a:rPr>
              <a:t>@2024 Egnyte inc. | all rights reserved | confidential</a:t>
            </a:r>
          </a:p>
        </p:txBody>
      </p:sp>
      <p:grpSp>
        <p:nvGrpSpPr>
          <p:cNvPr id="23" name="Group 22">
            <a:extLst>
              <a:ext uri="{FF2B5EF4-FFF2-40B4-BE49-F238E27FC236}">
                <a16:creationId xmlns:a16="http://schemas.microsoft.com/office/drawing/2014/main" id="{6C188C9F-7A87-EEBE-CCDB-2E11C2AB33BD}"/>
              </a:ext>
            </a:extLst>
          </p:cNvPr>
          <p:cNvGrpSpPr/>
          <p:nvPr userDrawn="1"/>
        </p:nvGrpSpPr>
        <p:grpSpPr>
          <a:xfrm>
            <a:off x="713985" y="1573924"/>
            <a:ext cx="1366907" cy="330704"/>
            <a:chOff x="0" y="2345764"/>
            <a:chExt cx="14627471" cy="3538907"/>
          </a:xfrm>
        </p:grpSpPr>
        <p:sp>
          <p:nvSpPr>
            <p:cNvPr id="24" name="Freeform: Shape 3">
              <a:extLst>
                <a:ext uri="{FF2B5EF4-FFF2-40B4-BE49-F238E27FC236}">
                  <a16:creationId xmlns:a16="http://schemas.microsoft.com/office/drawing/2014/main" id="{59A30B50-E1D6-E387-D90B-EA7E20789F42}"/>
                </a:ext>
              </a:extLst>
            </p:cNvPr>
            <p:cNvSpPr/>
            <p:nvPr/>
          </p:nvSpPr>
          <p:spPr>
            <a:xfrm>
              <a:off x="0" y="3326981"/>
              <a:ext cx="14627471" cy="2334827"/>
            </a:xfrm>
            <a:custGeom>
              <a:avLst/>
              <a:gdLst>
                <a:gd name="connsiteX0" fmla="*/ 1772741 w 14627471"/>
                <a:gd name="connsiteY0" fmla="*/ 1759354 h 2334827"/>
                <a:gd name="connsiteX1" fmla="*/ 615278 w 14627471"/>
                <a:gd name="connsiteY1" fmla="*/ 1759354 h 2334827"/>
                <a:gd name="connsiteX2" fmla="*/ 615278 w 14627471"/>
                <a:gd name="connsiteY2" fmla="*/ 1403455 h 2334827"/>
                <a:gd name="connsiteX3" fmla="*/ 1642992 w 14627471"/>
                <a:gd name="connsiteY3" fmla="*/ 1403455 h 2334827"/>
                <a:gd name="connsiteX4" fmla="*/ 1689548 w 14627471"/>
                <a:gd name="connsiteY4" fmla="*/ 1356898 h 2334827"/>
                <a:gd name="connsiteX5" fmla="*/ 1689548 w 14627471"/>
                <a:gd name="connsiteY5" fmla="*/ 961136 h 2334827"/>
                <a:gd name="connsiteX6" fmla="*/ 1642992 w 14627471"/>
                <a:gd name="connsiteY6" fmla="*/ 914579 h 2334827"/>
                <a:gd name="connsiteX7" fmla="*/ 615278 w 14627471"/>
                <a:gd name="connsiteY7" fmla="*/ 914579 h 2334827"/>
                <a:gd name="connsiteX8" fmla="*/ 615278 w 14627471"/>
                <a:gd name="connsiteY8" fmla="*/ 575355 h 2334827"/>
                <a:gd name="connsiteX9" fmla="*/ 1756066 w 14627471"/>
                <a:gd name="connsiteY9" fmla="*/ 575355 h 2334827"/>
                <a:gd name="connsiteX10" fmla="*/ 1802623 w 14627471"/>
                <a:gd name="connsiteY10" fmla="*/ 528798 h 2334827"/>
                <a:gd name="connsiteX11" fmla="*/ 1802623 w 14627471"/>
                <a:gd name="connsiteY11" fmla="*/ 93113 h 2334827"/>
                <a:gd name="connsiteX12" fmla="*/ 1756066 w 14627471"/>
                <a:gd name="connsiteY12" fmla="*/ 46557 h 2334827"/>
                <a:gd name="connsiteX13" fmla="*/ 46557 w 14627471"/>
                <a:gd name="connsiteY13" fmla="*/ 46557 h 2334827"/>
                <a:gd name="connsiteX14" fmla="*/ 0 w 14627471"/>
                <a:gd name="connsiteY14" fmla="*/ 93113 h 2334827"/>
                <a:gd name="connsiteX15" fmla="*/ 0 w 14627471"/>
                <a:gd name="connsiteY15" fmla="*/ 2241715 h 2334827"/>
                <a:gd name="connsiteX16" fmla="*/ 46557 w 14627471"/>
                <a:gd name="connsiteY16" fmla="*/ 2288271 h 2334827"/>
                <a:gd name="connsiteX17" fmla="*/ 1772741 w 14627471"/>
                <a:gd name="connsiteY17" fmla="*/ 2288271 h 2334827"/>
                <a:gd name="connsiteX18" fmla="*/ 1819297 w 14627471"/>
                <a:gd name="connsiteY18" fmla="*/ 2241715 h 2334827"/>
                <a:gd name="connsiteX19" fmla="*/ 1819297 w 14627471"/>
                <a:gd name="connsiteY19" fmla="*/ 1806030 h 2334827"/>
                <a:gd name="connsiteX20" fmla="*/ 1772741 w 14627471"/>
                <a:gd name="connsiteY20" fmla="*/ 1759473 h 2334827"/>
                <a:gd name="connsiteX21" fmla="*/ 1772741 w 14627471"/>
                <a:gd name="connsiteY21" fmla="*/ 1759473 h 2334827"/>
                <a:gd name="connsiteX22" fmla="*/ 4190701 w 14627471"/>
                <a:gd name="connsiteY22" fmla="*/ 977751 h 2334827"/>
                <a:gd name="connsiteX23" fmla="*/ 3206197 w 14627471"/>
                <a:gd name="connsiteY23" fmla="*/ 977751 h 2334827"/>
                <a:gd name="connsiteX24" fmla="*/ 3206197 w 14627471"/>
                <a:gd name="connsiteY24" fmla="*/ 1433397 h 2334827"/>
                <a:gd name="connsiteX25" fmla="*/ 3648576 w 14627471"/>
                <a:gd name="connsiteY25" fmla="*/ 1433397 h 2334827"/>
                <a:gd name="connsiteX26" fmla="*/ 3648576 w 14627471"/>
                <a:gd name="connsiteY26" fmla="*/ 1702816 h 2334827"/>
                <a:gd name="connsiteX27" fmla="*/ 3645229 w 14627471"/>
                <a:gd name="connsiteY27" fmla="*/ 1709450 h 2334827"/>
                <a:gd name="connsiteX28" fmla="*/ 3289330 w 14627471"/>
                <a:gd name="connsiteY28" fmla="*/ 1799276 h 2334827"/>
                <a:gd name="connsiteX29" fmla="*/ 2680686 w 14627471"/>
                <a:gd name="connsiteY29" fmla="*/ 1177305 h 2334827"/>
                <a:gd name="connsiteX30" fmla="*/ 2680686 w 14627471"/>
                <a:gd name="connsiteY30" fmla="*/ 1170671 h 2334827"/>
                <a:gd name="connsiteX31" fmla="*/ 3252754 w 14627471"/>
                <a:gd name="connsiteY31" fmla="*/ 555393 h 2334827"/>
                <a:gd name="connsiteX32" fmla="*/ 3758304 w 14627471"/>
                <a:gd name="connsiteY32" fmla="*/ 738333 h 2334827"/>
                <a:gd name="connsiteX33" fmla="*/ 3821475 w 14627471"/>
                <a:gd name="connsiteY33" fmla="*/ 731699 h 2334827"/>
                <a:gd name="connsiteX34" fmla="*/ 4127470 w 14627471"/>
                <a:gd name="connsiteY34" fmla="*/ 362533 h 2334827"/>
                <a:gd name="connsiteX35" fmla="*/ 4120836 w 14627471"/>
                <a:gd name="connsiteY35" fmla="*/ 296015 h 2334827"/>
                <a:gd name="connsiteX36" fmla="*/ 3246120 w 14627471"/>
                <a:gd name="connsiteY36" fmla="*/ 0 h 2334827"/>
                <a:gd name="connsiteX37" fmla="*/ 2038813 w 14627471"/>
                <a:gd name="connsiteY37" fmla="*/ 1167444 h 2334827"/>
                <a:gd name="connsiteX38" fmla="*/ 2038813 w 14627471"/>
                <a:gd name="connsiteY38" fmla="*/ 1174078 h 2334827"/>
                <a:gd name="connsiteX39" fmla="*/ 3259448 w 14627471"/>
                <a:gd name="connsiteY39" fmla="*/ 2334828 h 2334827"/>
                <a:gd name="connsiteX40" fmla="*/ 4217297 w 14627471"/>
                <a:gd name="connsiteY40" fmla="*/ 2002238 h 2334827"/>
                <a:gd name="connsiteX41" fmla="*/ 4233911 w 14627471"/>
                <a:gd name="connsiteY41" fmla="*/ 1965661 h 2334827"/>
                <a:gd name="connsiteX42" fmla="*/ 4233911 w 14627471"/>
                <a:gd name="connsiteY42" fmla="*/ 1024427 h 2334827"/>
                <a:gd name="connsiteX43" fmla="*/ 4190701 w 14627471"/>
                <a:gd name="connsiteY43" fmla="*/ 977870 h 2334827"/>
                <a:gd name="connsiteX44" fmla="*/ 4190701 w 14627471"/>
                <a:gd name="connsiteY44" fmla="*/ 977870 h 2334827"/>
                <a:gd name="connsiteX45" fmla="*/ 6655218 w 14627471"/>
                <a:gd name="connsiteY45" fmla="*/ 43150 h 2334827"/>
                <a:gd name="connsiteX46" fmla="*/ 6133054 w 14627471"/>
                <a:gd name="connsiteY46" fmla="*/ 43150 h 2334827"/>
                <a:gd name="connsiteX47" fmla="*/ 6086498 w 14627471"/>
                <a:gd name="connsiteY47" fmla="*/ 89707 h 2334827"/>
                <a:gd name="connsiteX48" fmla="*/ 6086498 w 14627471"/>
                <a:gd name="connsiteY48" fmla="*/ 1227209 h 2334827"/>
                <a:gd name="connsiteX49" fmla="*/ 5178492 w 14627471"/>
                <a:gd name="connsiteY49" fmla="*/ 59765 h 2334827"/>
                <a:gd name="connsiteX50" fmla="*/ 5141916 w 14627471"/>
                <a:gd name="connsiteY50" fmla="*/ 43150 h 2334827"/>
                <a:gd name="connsiteX51" fmla="*/ 4633020 w 14627471"/>
                <a:gd name="connsiteY51" fmla="*/ 43150 h 2334827"/>
                <a:gd name="connsiteX52" fmla="*/ 4586463 w 14627471"/>
                <a:gd name="connsiteY52" fmla="*/ 89707 h 2334827"/>
                <a:gd name="connsiteX53" fmla="*/ 4586463 w 14627471"/>
                <a:gd name="connsiteY53" fmla="*/ 2238308 h 2334827"/>
                <a:gd name="connsiteX54" fmla="*/ 4633020 w 14627471"/>
                <a:gd name="connsiteY54" fmla="*/ 2284865 h 2334827"/>
                <a:gd name="connsiteX55" fmla="*/ 5155184 w 14627471"/>
                <a:gd name="connsiteY55" fmla="*/ 2284865 h 2334827"/>
                <a:gd name="connsiteX56" fmla="*/ 5201741 w 14627471"/>
                <a:gd name="connsiteY56" fmla="*/ 2238308 h 2334827"/>
                <a:gd name="connsiteX57" fmla="*/ 5201741 w 14627471"/>
                <a:gd name="connsiteY57" fmla="*/ 1054250 h 2334827"/>
                <a:gd name="connsiteX58" fmla="*/ 6146322 w 14627471"/>
                <a:gd name="connsiteY58" fmla="*/ 2268250 h 2334827"/>
                <a:gd name="connsiteX59" fmla="*/ 6182898 w 14627471"/>
                <a:gd name="connsiteY59" fmla="*/ 2284865 h 2334827"/>
                <a:gd name="connsiteX60" fmla="*/ 6658506 w 14627471"/>
                <a:gd name="connsiteY60" fmla="*/ 2284865 h 2334827"/>
                <a:gd name="connsiteX61" fmla="*/ 6705063 w 14627471"/>
                <a:gd name="connsiteY61" fmla="*/ 2238308 h 2334827"/>
                <a:gd name="connsiteX62" fmla="*/ 6705063 w 14627471"/>
                <a:gd name="connsiteY62" fmla="*/ 89767 h 2334827"/>
                <a:gd name="connsiteX63" fmla="*/ 6655159 w 14627471"/>
                <a:gd name="connsiteY63" fmla="*/ 43210 h 2334827"/>
                <a:gd name="connsiteX64" fmla="*/ 6655159 w 14627471"/>
                <a:gd name="connsiteY64" fmla="*/ 43210 h 2334827"/>
                <a:gd name="connsiteX65" fmla="*/ 12488970 w 14627471"/>
                <a:gd name="connsiteY65" fmla="*/ 43150 h 2334827"/>
                <a:gd name="connsiteX66" fmla="*/ 10616423 w 14627471"/>
                <a:gd name="connsiteY66" fmla="*/ 43150 h 2334827"/>
                <a:gd name="connsiteX67" fmla="*/ 10569866 w 14627471"/>
                <a:gd name="connsiteY67" fmla="*/ 89707 h 2334827"/>
                <a:gd name="connsiteX68" fmla="*/ 10569866 w 14627471"/>
                <a:gd name="connsiteY68" fmla="*/ 542066 h 2334827"/>
                <a:gd name="connsiteX69" fmla="*/ 10616423 w 14627471"/>
                <a:gd name="connsiteY69" fmla="*/ 588623 h 2334827"/>
                <a:gd name="connsiteX70" fmla="*/ 11241681 w 14627471"/>
                <a:gd name="connsiteY70" fmla="*/ 588623 h 2334827"/>
                <a:gd name="connsiteX71" fmla="*/ 11241681 w 14627471"/>
                <a:gd name="connsiteY71" fmla="*/ 2241655 h 2334827"/>
                <a:gd name="connsiteX72" fmla="*/ 11288238 w 14627471"/>
                <a:gd name="connsiteY72" fmla="*/ 2288212 h 2334827"/>
                <a:gd name="connsiteX73" fmla="*/ 11817096 w 14627471"/>
                <a:gd name="connsiteY73" fmla="*/ 2288212 h 2334827"/>
                <a:gd name="connsiteX74" fmla="*/ 11863653 w 14627471"/>
                <a:gd name="connsiteY74" fmla="*/ 2241655 h 2334827"/>
                <a:gd name="connsiteX75" fmla="*/ 11863653 w 14627471"/>
                <a:gd name="connsiteY75" fmla="*/ 595316 h 2334827"/>
                <a:gd name="connsiteX76" fmla="*/ 11870287 w 14627471"/>
                <a:gd name="connsiteY76" fmla="*/ 588682 h 2334827"/>
                <a:gd name="connsiteX77" fmla="*/ 12488911 w 14627471"/>
                <a:gd name="connsiteY77" fmla="*/ 588682 h 2334827"/>
                <a:gd name="connsiteX78" fmla="*/ 12535468 w 14627471"/>
                <a:gd name="connsiteY78" fmla="*/ 542126 h 2334827"/>
                <a:gd name="connsiteX79" fmla="*/ 12535468 w 14627471"/>
                <a:gd name="connsiteY79" fmla="*/ 89767 h 2334827"/>
                <a:gd name="connsiteX80" fmla="*/ 12488911 w 14627471"/>
                <a:gd name="connsiteY80" fmla="*/ 43210 h 2334827"/>
                <a:gd name="connsiteX81" fmla="*/ 14580974 w 14627471"/>
                <a:gd name="connsiteY81" fmla="*/ 1759354 h 2334827"/>
                <a:gd name="connsiteX82" fmla="*/ 13423512 w 14627471"/>
                <a:gd name="connsiteY82" fmla="*/ 1759354 h 2334827"/>
                <a:gd name="connsiteX83" fmla="*/ 13423512 w 14627471"/>
                <a:gd name="connsiteY83" fmla="*/ 1403455 h 2334827"/>
                <a:gd name="connsiteX84" fmla="*/ 14454573 w 14627471"/>
                <a:gd name="connsiteY84" fmla="*/ 1403455 h 2334827"/>
                <a:gd name="connsiteX85" fmla="*/ 14501130 w 14627471"/>
                <a:gd name="connsiteY85" fmla="*/ 1356898 h 2334827"/>
                <a:gd name="connsiteX86" fmla="*/ 14501130 w 14627471"/>
                <a:gd name="connsiteY86" fmla="*/ 961136 h 2334827"/>
                <a:gd name="connsiteX87" fmla="*/ 14454573 w 14627471"/>
                <a:gd name="connsiteY87" fmla="*/ 914579 h 2334827"/>
                <a:gd name="connsiteX88" fmla="*/ 13423512 w 14627471"/>
                <a:gd name="connsiteY88" fmla="*/ 914579 h 2334827"/>
                <a:gd name="connsiteX89" fmla="*/ 13423512 w 14627471"/>
                <a:gd name="connsiteY89" fmla="*/ 575355 h 2334827"/>
                <a:gd name="connsiteX90" fmla="*/ 14564300 w 14627471"/>
                <a:gd name="connsiteY90" fmla="*/ 575355 h 2334827"/>
                <a:gd name="connsiteX91" fmla="*/ 14610857 w 14627471"/>
                <a:gd name="connsiteY91" fmla="*/ 528798 h 2334827"/>
                <a:gd name="connsiteX92" fmla="*/ 14610857 w 14627471"/>
                <a:gd name="connsiteY92" fmla="*/ 93113 h 2334827"/>
                <a:gd name="connsiteX93" fmla="*/ 14564300 w 14627471"/>
                <a:gd name="connsiteY93" fmla="*/ 46557 h 2334827"/>
                <a:gd name="connsiteX94" fmla="*/ 12854730 w 14627471"/>
                <a:gd name="connsiteY94" fmla="*/ 46557 h 2334827"/>
                <a:gd name="connsiteX95" fmla="*/ 12808175 w 14627471"/>
                <a:gd name="connsiteY95" fmla="*/ 93113 h 2334827"/>
                <a:gd name="connsiteX96" fmla="*/ 12808175 w 14627471"/>
                <a:gd name="connsiteY96" fmla="*/ 2241715 h 2334827"/>
                <a:gd name="connsiteX97" fmla="*/ 12854730 w 14627471"/>
                <a:gd name="connsiteY97" fmla="*/ 2288271 h 2334827"/>
                <a:gd name="connsiteX98" fmla="*/ 14580915 w 14627471"/>
                <a:gd name="connsiteY98" fmla="*/ 2288271 h 2334827"/>
                <a:gd name="connsiteX99" fmla="*/ 14627472 w 14627471"/>
                <a:gd name="connsiteY99" fmla="*/ 2241715 h 2334827"/>
                <a:gd name="connsiteX100" fmla="*/ 14627472 w 14627471"/>
                <a:gd name="connsiteY100" fmla="*/ 1806030 h 2334827"/>
                <a:gd name="connsiteX101" fmla="*/ 14580915 w 14627471"/>
                <a:gd name="connsiteY101" fmla="*/ 1759473 h 2334827"/>
                <a:gd name="connsiteX102" fmla="*/ 14580915 w 14627471"/>
                <a:gd name="connsiteY102" fmla="*/ 1759473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627471" h="2334827">
                  <a:moveTo>
                    <a:pt x="1772741" y="1759354"/>
                  </a:moveTo>
                  <a:lnTo>
                    <a:pt x="615278" y="1759354"/>
                  </a:lnTo>
                  <a:lnTo>
                    <a:pt x="615278" y="1403455"/>
                  </a:lnTo>
                  <a:lnTo>
                    <a:pt x="1642992" y="1403455"/>
                  </a:lnTo>
                  <a:cubicBezTo>
                    <a:pt x="1669587" y="1403455"/>
                    <a:pt x="1689548" y="1383494"/>
                    <a:pt x="1689548" y="1356898"/>
                  </a:cubicBezTo>
                  <a:lnTo>
                    <a:pt x="1689548" y="961136"/>
                  </a:lnTo>
                  <a:cubicBezTo>
                    <a:pt x="1689548" y="934541"/>
                    <a:pt x="1669587" y="914579"/>
                    <a:pt x="1642992" y="914579"/>
                  </a:cubicBezTo>
                  <a:lnTo>
                    <a:pt x="615278" y="914579"/>
                  </a:lnTo>
                  <a:lnTo>
                    <a:pt x="615278" y="575355"/>
                  </a:lnTo>
                  <a:lnTo>
                    <a:pt x="1756066" y="575355"/>
                  </a:lnTo>
                  <a:cubicBezTo>
                    <a:pt x="1782662" y="575355"/>
                    <a:pt x="1802623" y="555393"/>
                    <a:pt x="1802623" y="528798"/>
                  </a:cubicBezTo>
                  <a:lnTo>
                    <a:pt x="1802623" y="93113"/>
                  </a:lnTo>
                  <a:cubicBezTo>
                    <a:pt x="1802623" y="66518"/>
                    <a:pt x="1782662" y="46557"/>
                    <a:pt x="1756066" y="46557"/>
                  </a:cubicBezTo>
                  <a:lnTo>
                    <a:pt x="46557" y="46557"/>
                  </a:lnTo>
                  <a:cubicBezTo>
                    <a:pt x="19961" y="46557"/>
                    <a:pt x="0" y="66518"/>
                    <a:pt x="0" y="93113"/>
                  </a:cubicBezTo>
                  <a:lnTo>
                    <a:pt x="0" y="2241715"/>
                  </a:lnTo>
                  <a:cubicBezTo>
                    <a:pt x="0" y="2268310"/>
                    <a:pt x="19961" y="2288271"/>
                    <a:pt x="46557" y="2288271"/>
                  </a:cubicBezTo>
                  <a:lnTo>
                    <a:pt x="1772741" y="2288271"/>
                  </a:lnTo>
                  <a:cubicBezTo>
                    <a:pt x="1799336" y="2288271"/>
                    <a:pt x="1819297" y="2268310"/>
                    <a:pt x="1819297" y="2241715"/>
                  </a:cubicBezTo>
                  <a:lnTo>
                    <a:pt x="1819297" y="1806030"/>
                  </a:lnTo>
                  <a:cubicBezTo>
                    <a:pt x="1819297" y="1779435"/>
                    <a:pt x="1795989" y="1759473"/>
                    <a:pt x="1772741" y="1759473"/>
                  </a:cubicBezTo>
                  <a:lnTo>
                    <a:pt x="1772741" y="1759473"/>
                  </a:lnTo>
                  <a:close/>
                  <a:moveTo>
                    <a:pt x="4190701" y="977751"/>
                  </a:moveTo>
                  <a:lnTo>
                    <a:pt x="3206197" y="977751"/>
                  </a:lnTo>
                  <a:lnTo>
                    <a:pt x="3206197" y="1433397"/>
                  </a:lnTo>
                  <a:lnTo>
                    <a:pt x="3648576" y="1433397"/>
                  </a:lnTo>
                  <a:lnTo>
                    <a:pt x="3648576" y="1702816"/>
                  </a:lnTo>
                  <a:cubicBezTo>
                    <a:pt x="3648576" y="1706163"/>
                    <a:pt x="3648576" y="1709450"/>
                    <a:pt x="3645229" y="1709450"/>
                  </a:cubicBezTo>
                  <a:cubicBezTo>
                    <a:pt x="3552115" y="1769334"/>
                    <a:pt x="3439041" y="1799276"/>
                    <a:pt x="3289330" y="1799276"/>
                  </a:cubicBezTo>
                  <a:cubicBezTo>
                    <a:pt x="2933431" y="1799276"/>
                    <a:pt x="2680686" y="1539838"/>
                    <a:pt x="2680686" y="1177305"/>
                  </a:cubicBezTo>
                  <a:lnTo>
                    <a:pt x="2680686" y="1170671"/>
                  </a:lnTo>
                  <a:cubicBezTo>
                    <a:pt x="2680686" y="828100"/>
                    <a:pt x="2930144" y="555393"/>
                    <a:pt x="3252754" y="555393"/>
                  </a:cubicBezTo>
                  <a:cubicBezTo>
                    <a:pt x="3458942" y="555393"/>
                    <a:pt x="3608653" y="621912"/>
                    <a:pt x="3758304" y="738333"/>
                  </a:cubicBezTo>
                  <a:cubicBezTo>
                    <a:pt x="3778265" y="754948"/>
                    <a:pt x="3808207" y="751661"/>
                    <a:pt x="3821475" y="731699"/>
                  </a:cubicBezTo>
                  <a:lnTo>
                    <a:pt x="4127470" y="362533"/>
                  </a:lnTo>
                  <a:cubicBezTo>
                    <a:pt x="4144085" y="342571"/>
                    <a:pt x="4140798" y="312629"/>
                    <a:pt x="4120836" y="296015"/>
                  </a:cubicBezTo>
                  <a:cubicBezTo>
                    <a:pt x="3891340" y="109788"/>
                    <a:pt x="3621921" y="0"/>
                    <a:pt x="3246120" y="0"/>
                  </a:cubicBezTo>
                  <a:cubicBezTo>
                    <a:pt x="2550997" y="0"/>
                    <a:pt x="2038813" y="512184"/>
                    <a:pt x="2038813" y="1167444"/>
                  </a:cubicBezTo>
                  <a:lnTo>
                    <a:pt x="2038813" y="1174078"/>
                  </a:lnTo>
                  <a:cubicBezTo>
                    <a:pt x="2038813" y="1852587"/>
                    <a:pt x="2560978" y="2334828"/>
                    <a:pt x="3259448" y="2334828"/>
                  </a:cubicBezTo>
                  <a:cubicBezTo>
                    <a:pt x="3655209" y="2334828"/>
                    <a:pt x="3981166" y="2191811"/>
                    <a:pt x="4217297" y="2002238"/>
                  </a:cubicBezTo>
                  <a:cubicBezTo>
                    <a:pt x="4227277" y="1992257"/>
                    <a:pt x="4233911" y="1978929"/>
                    <a:pt x="4233911" y="1965661"/>
                  </a:cubicBezTo>
                  <a:lnTo>
                    <a:pt x="4233911" y="1024427"/>
                  </a:lnTo>
                  <a:cubicBezTo>
                    <a:pt x="4237258" y="997832"/>
                    <a:pt x="4217297" y="977870"/>
                    <a:pt x="4190701" y="977870"/>
                  </a:cubicBezTo>
                  <a:lnTo>
                    <a:pt x="4190701" y="977870"/>
                  </a:lnTo>
                  <a:close/>
                  <a:moveTo>
                    <a:pt x="6655218" y="43150"/>
                  </a:moveTo>
                  <a:lnTo>
                    <a:pt x="6133054" y="43150"/>
                  </a:lnTo>
                  <a:cubicBezTo>
                    <a:pt x="6106459" y="43150"/>
                    <a:pt x="6086498" y="63112"/>
                    <a:pt x="6086498" y="89707"/>
                  </a:cubicBezTo>
                  <a:lnTo>
                    <a:pt x="6086498" y="1227209"/>
                  </a:lnTo>
                  <a:lnTo>
                    <a:pt x="5178492" y="59765"/>
                  </a:lnTo>
                  <a:cubicBezTo>
                    <a:pt x="5168512" y="49784"/>
                    <a:pt x="5155184" y="43150"/>
                    <a:pt x="5141916" y="43150"/>
                  </a:cubicBezTo>
                  <a:lnTo>
                    <a:pt x="4633020" y="43150"/>
                  </a:lnTo>
                  <a:cubicBezTo>
                    <a:pt x="4606425" y="43150"/>
                    <a:pt x="4586463" y="63112"/>
                    <a:pt x="4586463" y="89707"/>
                  </a:cubicBezTo>
                  <a:lnTo>
                    <a:pt x="4586463" y="2238308"/>
                  </a:lnTo>
                  <a:cubicBezTo>
                    <a:pt x="4586463" y="2264904"/>
                    <a:pt x="4606425" y="2284865"/>
                    <a:pt x="4633020" y="2284865"/>
                  </a:cubicBezTo>
                  <a:lnTo>
                    <a:pt x="5155184" y="2284865"/>
                  </a:lnTo>
                  <a:cubicBezTo>
                    <a:pt x="5181780" y="2284865"/>
                    <a:pt x="5201741" y="2264904"/>
                    <a:pt x="5201741" y="2238308"/>
                  </a:cubicBezTo>
                  <a:lnTo>
                    <a:pt x="5201741" y="1054250"/>
                  </a:lnTo>
                  <a:lnTo>
                    <a:pt x="6146322" y="2268250"/>
                  </a:lnTo>
                  <a:cubicBezTo>
                    <a:pt x="6156303" y="2278231"/>
                    <a:pt x="6169630" y="2284865"/>
                    <a:pt x="6182898" y="2284865"/>
                  </a:cubicBezTo>
                  <a:lnTo>
                    <a:pt x="6658506" y="2284865"/>
                  </a:lnTo>
                  <a:cubicBezTo>
                    <a:pt x="6685101" y="2284865"/>
                    <a:pt x="6705063" y="2264904"/>
                    <a:pt x="6705063" y="2238308"/>
                  </a:cubicBezTo>
                  <a:lnTo>
                    <a:pt x="6705063" y="89767"/>
                  </a:lnTo>
                  <a:cubicBezTo>
                    <a:pt x="6701715" y="66458"/>
                    <a:pt x="6678467" y="43210"/>
                    <a:pt x="6655159" y="43210"/>
                  </a:cubicBezTo>
                  <a:lnTo>
                    <a:pt x="6655159" y="43210"/>
                  </a:lnTo>
                  <a:close/>
                  <a:moveTo>
                    <a:pt x="12488970" y="43150"/>
                  </a:moveTo>
                  <a:lnTo>
                    <a:pt x="10616423" y="43150"/>
                  </a:lnTo>
                  <a:cubicBezTo>
                    <a:pt x="10589828" y="43150"/>
                    <a:pt x="10569866" y="63112"/>
                    <a:pt x="10569866" y="89707"/>
                  </a:cubicBezTo>
                  <a:lnTo>
                    <a:pt x="10569866" y="542066"/>
                  </a:lnTo>
                  <a:cubicBezTo>
                    <a:pt x="10569866" y="568661"/>
                    <a:pt x="10589828" y="588623"/>
                    <a:pt x="10616423" y="588623"/>
                  </a:cubicBezTo>
                  <a:lnTo>
                    <a:pt x="11241681" y="588623"/>
                  </a:lnTo>
                  <a:lnTo>
                    <a:pt x="11241681" y="2241655"/>
                  </a:lnTo>
                  <a:cubicBezTo>
                    <a:pt x="11241681" y="2268250"/>
                    <a:pt x="11261643" y="2288212"/>
                    <a:pt x="11288238" y="2288212"/>
                  </a:cubicBezTo>
                  <a:lnTo>
                    <a:pt x="11817096" y="2288212"/>
                  </a:lnTo>
                  <a:cubicBezTo>
                    <a:pt x="11843691" y="2288212"/>
                    <a:pt x="11863653" y="2268250"/>
                    <a:pt x="11863653" y="2241655"/>
                  </a:cubicBezTo>
                  <a:lnTo>
                    <a:pt x="11863653" y="595316"/>
                  </a:lnTo>
                  <a:cubicBezTo>
                    <a:pt x="11863653" y="591970"/>
                    <a:pt x="11867000" y="588682"/>
                    <a:pt x="11870287" y="588682"/>
                  </a:cubicBezTo>
                  <a:lnTo>
                    <a:pt x="12488911" y="588682"/>
                  </a:lnTo>
                  <a:cubicBezTo>
                    <a:pt x="12515506" y="588682"/>
                    <a:pt x="12535468" y="568721"/>
                    <a:pt x="12535468" y="542126"/>
                  </a:cubicBezTo>
                  <a:lnTo>
                    <a:pt x="12535468" y="89767"/>
                  </a:lnTo>
                  <a:cubicBezTo>
                    <a:pt x="12535468" y="66458"/>
                    <a:pt x="12515506" y="43210"/>
                    <a:pt x="12488911" y="43210"/>
                  </a:cubicBezTo>
                  <a:close/>
                  <a:moveTo>
                    <a:pt x="14580974" y="1759354"/>
                  </a:moveTo>
                  <a:lnTo>
                    <a:pt x="13423512" y="1759354"/>
                  </a:lnTo>
                  <a:lnTo>
                    <a:pt x="13423512" y="1403455"/>
                  </a:lnTo>
                  <a:lnTo>
                    <a:pt x="14454573" y="1403455"/>
                  </a:lnTo>
                  <a:cubicBezTo>
                    <a:pt x="14481168" y="1403455"/>
                    <a:pt x="14501130" y="1383494"/>
                    <a:pt x="14501130" y="1356898"/>
                  </a:cubicBezTo>
                  <a:lnTo>
                    <a:pt x="14501130" y="961136"/>
                  </a:lnTo>
                  <a:cubicBezTo>
                    <a:pt x="14501130" y="934541"/>
                    <a:pt x="14481168" y="914579"/>
                    <a:pt x="14454573" y="914579"/>
                  </a:cubicBezTo>
                  <a:lnTo>
                    <a:pt x="13423512" y="914579"/>
                  </a:lnTo>
                  <a:lnTo>
                    <a:pt x="13423512" y="575355"/>
                  </a:lnTo>
                  <a:lnTo>
                    <a:pt x="14564300" y="575355"/>
                  </a:lnTo>
                  <a:cubicBezTo>
                    <a:pt x="14590895" y="575355"/>
                    <a:pt x="14610857" y="555393"/>
                    <a:pt x="14610857" y="528798"/>
                  </a:cubicBezTo>
                  <a:lnTo>
                    <a:pt x="14610857" y="93113"/>
                  </a:lnTo>
                  <a:cubicBezTo>
                    <a:pt x="14610857" y="66518"/>
                    <a:pt x="14590895" y="46557"/>
                    <a:pt x="14564300" y="46557"/>
                  </a:cubicBezTo>
                  <a:lnTo>
                    <a:pt x="12854730" y="46557"/>
                  </a:lnTo>
                  <a:cubicBezTo>
                    <a:pt x="12828135" y="46557"/>
                    <a:pt x="12808175" y="66518"/>
                    <a:pt x="12808175" y="93113"/>
                  </a:cubicBezTo>
                  <a:lnTo>
                    <a:pt x="12808175" y="2241715"/>
                  </a:lnTo>
                  <a:cubicBezTo>
                    <a:pt x="12808175" y="2268310"/>
                    <a:pt x="12828135" y="2288271"/>
                    <a:pt x="12854730" y="2288271"/>
                  </a:cubicBezTo>
                  <a:lnTo>
                    <a:pt x="14580915" y="2288271"/>
                  </a:lnTo>
                  <a:cubicBezTo>
                    <a:pt x="14607510" y="2288271"/>
                    <a:pt x="14627472" y="2268310"/>
                    <a:pt x="14627472" y="2241715"/>
                  </a:cubicBezTo>
                  <a:lnTo>
                    <a:pt x="14627472" y="1806030"/>
                  </a:lnTo>
                  <a:cubicBezTo>
                    <a:pt x="14627472" y="1779435"/>
                    <a:pt x="14607510" y="1759473"/>
                    <a:pt x="14580915" y="1759473"/>
                  </a:cubicBezTo>
                  <a:lnTo>
                    <a:pt x="14580915" y="1759473"/>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5" name="Freeform: Shape 5">
              <a:extLst>
                <a:ext uri="{FF2B5EF4-FFF2-40B4-BE49-F238E27FC236}">
                  <a16:creationId xmlns:a16="http://schemas.microsoft.com/office/drawing/2014/main" id="{6F48F526-9EF1-CCD6-2302-5620FEA3F11B}"/>
                </a:ext>
              </a:extLst>
            </p:cNvPr>
            <p:cNvSpPr/>
            <p:nvPr/>
          </p:nvSpPr>
          <p:spPr>
            <a:xfrm>
              <a:off x="7109518" y="3145982"/>
              <a:ext cx="3100032" cy="2738689"/>
            </a:xfrm>
            <a:custGeom>
              <a:avLst/>
              <a:gdLst>
                <a:gd name="connsiteX0" fmla="*/ 3094528 w 3100032"/>
                <a:gd name="connsiteY0" fmla="*/ 496915 h 2738689"/>
                <a:gd name="connsiteX1" fmla="*/ 2821822 w 3100032"/>
                <a:gd name="connsiteY1" fmla="*/ 21308 h 2738689"/>
                <a:gd name="connsiteX2" fmla="*/ 2771919 w 3100032"/>
                <a:gd name="connsiteY2" fmla="*/ 7980 h 2738689"/>
                <a:gd name="connsiteX3" fmla="*/ 1544650 w 3100032"/>
                <a:gd name="connsiteY3" fmla="*/ 716431 h 2738689"/>
                <a:gd name="connsiteX4" fmla="*/ 333996 w 3100032"/>
                <a:gd name="connsiteY4" fmla="*/ 4693 h 2738689"/>
                <a:gd name="connsiteX5" fmla="*/ 284093 w 3100032"/>
                <a:gd name="connsiteY5" fmla="*/ 18021 h 2738689"/>
                <a:gd name="connsiteX6" fmla="*/ 4693 w 3100032"/>
                <a:gd name="connsiteY6" fmla="*/ 493628 h 2738689"/>
                <a:gd name="connsiteX7" fmla="*/ 18020 w 3100032"/>
                <a:gd name="connsiteY7" fmla="*/ 543532 h 2738689"/>
                <a:gd name="connsiteX8" fmla="*/ 1242002 w 3100032"/>
                <a:gd name="connsiteY8" fmla="*/ 1261963 h 2738689"/>
                <a:gd name="connsiteX9" fmla="*/ 1242002 w 3100032"/>
                <a:gd name="connsiteY9" fmla="*/ 2702114 h 2738689"/>
                <a:gd name="connsiteX10" fmla="*/ 1278578 w 3100032"/>
                <a:gd name="connsiteY10" fmla="*/ 2738690 h 2738689"/>
                <a:gd name="connsiteX11" fmla="*/ 1820703 w 3100032"/>
                <a:gd name="connsiteY11" fmla="*/ 2738690 h 2738689"/>
                <a:gd name="connsiteX12" fmla="*/ 1857279 w 3100032"/>
                <a:gd name="connsiteY12" fmla="*/ 2702114 h 2738689"/>
                <a:gd name="connsiteX13" fmla="*/ 1857279 w 3100032"/>
                <a:gd name="connsiteY13" fmla="*/ 1255329 h 2738689"/>
                <a:gd name="connsiteX14" fmla="*/ 3081261 w 3100032"/>
                <a:gd name="connsiteY14" fmla="*/ 546878 h 2738689"/>
                <a:gd name="connsiteX15" fmla="*/ 3094588 w 3100032"/>
                <a:gd name="connsiteY15" fmla="*/ 496975 h 2738689"/>
                <a:gd name="connsiteX16" fmla="*/ 3094588 w 3100032"/>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0032" h="2738689">
                  <a:moveTo>
                    <a:pt x="3094528" y="496915"/>
                  </a:moveTo>
                  <a:lnTo>
                    <a:pt x="2821822" y="21308"/>
                  </a:lnTo>
                  <a:cubicBezTo>
                    <a:pt x="2811841" y="4693"/>
                    <a:pt x="2788533" y="-2001"/>
                    <a:pt x="2771919" y="7980"/>
                  </a:cubicBezTo>
                  <a:lnTo>
                    <a:pt x="1544650" y="716431"/>
                  </a:lnTo>
                  <a:lnTo>
                    <a:pt x="333996" y="4693"/>
                  </a:lnTo>
                  <a:cubicBezTo>
                    <a:pt x="317382" y="-5288"/>
                    <a:pt x="294074" y="1346"/>
                    <a:pt x="284093" y="18021"/>
                  </a:cubicBezTo>
                  <a:lnTo>
                    <a:pt x="4693" y="493628"/>
                  </a:lnTo>
                  <a:cubicBezTo>
                    <a:pt x="-5288" y="510243"/>
                    <a:pt x="1347" y="533551"/>
                    <a:pt x="18020" y="543532"/>
                  </a:cubicBezTo>
                  <a:lnTo>
                    <a:pt x="1242002" y="1261963"/>
                  </a:lnTo>
                  <a:lnTo>
                    <a:pt x="1242002" y="2702114"/>
                  </a:lnTo>
                  <a:cubicBezTo>
                    <a:pt x="1242002" y="2722075"/>
                    <a:pt x="1258617" y="2738690"/>
                    <a:pt x="1278578" y="2738690"/>
                  </a:cubicBezTo>
                  <a:lnTo>
                    <a:pt x="1820703" y="2738690"/>
                  </a:lnTo>
                  <a:cubicBezTo>
                    <a:pt x="1840664" y="2738690"/>
                    <a:pt x="1857279" y="2722075"/>
                    <a:pt x="1857279" y="2702114"/>
                  </a:cubicBezTo>
                  <a:lnTo>
                    <a:pt x="1857279" y="1255329"/>
                  </a:lnTo>
                  <a:lnTo>
                    <a:pt x="3081261" y="546878"/>
                  </a:lnTo>
                  <a:cubicBezTo>
                    <a:pt x="3101222" y="536898"/>
                    <a:pt x="3104569" y="513590"/>
                    <a:pt x="3094588" y="496975"/>
                  </a:cubicBezTo>
                  <a:lnTo>
                    <a:pt x="3094588" y="496975"/>
                  </a:lnTo>
                  <a:close/>
                </a:path>
              </a:pathLst>
            </a:custGeom>
            <a:no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6" name="Freeform: Shape 12">
              <a:extLst>
                <a:ext uri="{FF2B5EF4-FFF2-40B4-BE49-F238E27FC236}">
                  <a16:creationId xmlns:a16="http://schemas.microsoft.com/office/drawing/2014/main" id="{A1032921-7A8B-0647-1A13-262683EBA058}"/>
                </a:ext>
              </a:extLst>
            </p:cNvPr>
            <p:cNvSpPr/>
            <p:nvPr/>
          </p:nvSpPr>
          <p:spPr>
            <a:xfrm>
              <a:off x="6959880" y="2345764"/>
              <a:ext cx="3390642" cy="2991362"/>
            </a:xfrm>
            <a:custGeom>
              <a:avLst/>
              <a:gdLst>
                <a:gd name="connsiteX0" fmla="*/ 889377 w 3390642"/>
                <a:gd name="connsiteY0" fmla="*/ 2248349 h 2991362"/>
                <a:gd name="connsiteX1" fmla="*/ 836187 w 3390642"/>
                <a:gd name="connsiteY1" fmla="*/ 2235021 h 2991362"/>
                <a:gd name="connsiteX2" fmla="*/ 18008 w 3390642"/>
                <a:gd name="connsiteY2" fmla="*/ 2720609 h 2991362"/>
                <a:gd name="connsiteX3" fmla="*/ 4680 w 3390642"/>
                <a:gd name="connsiteY3" fmla="*/ 2773800 h 2991362"/>
                <a:gd name="connsiteX4" fmla="*/ 121102 w 3390642"/>
                <a:gd name="connsiteY4" fmla="*/ 2973354 h 2991362"/>
                <a:gd name="connsiteX5" fmla="*/ 174292 w 3390642"/>
                <a:gd name="connsiteY5" fmla="*/ 2986682 h 2991362"/>
                <a:gd name="connsiteX6" fmla="*/ 992471 w 3390642"/>
                <a:gd name="connsiteY6" fmla="*/ 2501094 h 2991362"/>
                <a:gd name="connsiteX7" fmla="*/ 1005799 w 3390642"/>
                <a:gd name="connsiteY7" fmla="*/ 2447903 h 2991362"/>
                <a:gd name="connsiteX8" fmla="*/ 889377 w 3390642"/>
                <a:gd name="connsiteY8" fmla="*/ 2248349 h 2991362"/>
                <a:gd name="connsiteX9" fmla="*/ 1823978 w 3390642"/>
                <a:gd name="connsiteY9" fmla="*/ 0 h 2991362"/>
                <a:gd name="connsiteX10" fmla="*/ 1554559 w 3390642"/>
                <a:gd name="connsiteY10" fmla="*/ 3347 h 2991362"/>
                <a:gd name="connsiteX11" fmla="*/ 1537944 w 3390642"/>
                <a:gd name="connsiteY11" fmla="*/ 23308 h 2991362"/>
                <a:gd name="connsiteX12" fmla="*/ 1541290 w 3390642"/>
                <a:gd name="connsiteY12" fmla="*/ 1011099 h 2991362"/>
                <a:gd name="connsiteX13" fmla="*/ 1561252 w 3390642"/>
                <a:gd name="connsiteY13" fmla="*/ 1027714 h 2991362"/>
                <a:gd name="connsiteX14" fmla="*/ 1830671 w 3390642"/>
                <a:gd name="connsiteY14" fmla="*/ 1027714 h 2991362"/>
                <a:gd name="connsiteX15" fmla="*/ 1847286 w 3390642"/>
                <a:gd name="connsiteY15" fmla="*/ 1007753 h 2991362"/>
                <a:gd name="connsiteX16" fmla="*/ 1843939 w 3390642"/>
                <a:gd name="connsiteY16" fmla="*/ 19961 h 2991362"/>
                <a:gd name="connsiteX17" fmla="*/ 1823978 w 3390642"/>
                <a:gd name="connsiteY17" fmla="*/ 0 h 2991362"/>
                <a:gd name="connsiteX18" fmla="*/ 1823978 w 3390642"/>
                <a:gd name="connsiteY18" fmla="*/ 0 h 2991362"/>
                <a:gd name="connsiteX19" fmla="*/ 3380549 w 3390642"/>
                <a:gd name="connsiteY19" fmla="*/ 2667419 h 2991362"/>
                <a:gd name="connsiteX20" fmla="*/ 2519101 w 3390642"/>
                <a:gd name="connsiteY20" fmla="*/ 2185177 h 2991362"/>
                <a:gd name="connsiteX21" fmla="*/ 2495793 w 3390642"/>
                <a:gd name="connsiteY21" fmla="*/ 2191811 h 2991362"/>
                <a:gd name="connsiteX22" fmla="*/ 2362757 w 3390642"/>
                <a:gd name="connsiteY22" fmla="*/ 2427942 h 2991362"/>
                <a:gd name="connsiteX23" fmla="*/ 2369391 w 3390642"/>
                <a:gd name="connsiteY23" fmla="*/ 2451250 h 2991362"/>
                <a:gd name="connsiteX24" fmla="*/ 3230839 w 3390642"/>
                <a:gd name="connsiteY24" fmla="*/ 2933491 h 2991362"/>
                <a:gd name="connsiteX25" fmla="*/ 3254148 w 3390642"/>
                <a:gd name="connsiteY25" fmla="*/ 2926857 h 2991362"/>
                <a:gd name="connsiteX26" fmla="*/ 3387184 w 3390642"/>
                <a:gd name="connsiteY26" fmla="*/ 2690727 h 2991362"/>
                <a:gd name="connsiteX27" fmla="*/ 3380549 w 3390642"/>
                <a:gd name="connsiteY27" fmla="*/ 2667419 h 29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90642" h="2991362">
                  <a:moveTo>
                    <a:pt x="889377" y="2248349"/>
                  </a:moveTo>
                  <a:cubicBezTo>
                    <a:pt x="879396" y="2231734"/>
                    <a:pt x="856089" y="2225040"/>
                    <a:pt x="836187" y="2235021"/>
                  </a:cubicBezTo>
                  <a:lnTo>
                    <a:pt x="18008" y="2720609"/>
                  </a:lnTo>
                  <a:cubicBezTo>
                    <a:pt x="1393" y="2730590"/>
                    <a:pt x="-5300" y="2753898"/>
                    <a:pt x="4680" y="2773800"/>
                  </a:cubicBezTo>
                  <a:lnTo>
                    <a:pt x="121102" y="2973354"/>
                  </a:lnTo>
                  <a:cubicBezTo>
                    <a:pt x="131083" y="2989969"/>
                    <a:pt x="154391" y="2996663"/>
                    <a:pt x="174292" y="2986682"/>
                  </a:cubicBezTo>
                  <a:lnTo>
                    <a:pt x="992471" y="2501094"/>
                  </a:lnTo>
                  <a:cubicBezTo>
                    <a:pt x="1009086" y="2491113"/>
                    <a:pt x="1015780" y="2467805"/>
                    <a:pt x="1005799" y="2447903"/>
                  </a:cubicBezTo>
                  <a:lnTo>
                    <a:pt x="889377" y="2248349"/>
                  </a:lnTo>
                  <a:close/>
                  <a:moveTo>
                    <a:pt x="1823978" y="0"/>
                  </a:moveTo>
                  <a:lnTo>
                    <a:pt x="1554559" y="3347"/>
                  </a:lnTo>
                  <a:cubicBezTo>
                    <a:pt x="1544578" y="3347"/>
                    <a:pt x="1537944" y="9981"/>
                    <a:pt x="1537944" y="23308"/>
                  </a:cubicBezTo>
                  <a:lnTo>
                    <a:pt x="1541290" y="1011099"/>
                  </a:lnTo>
                  <a:cubicBezTo>
                    <a:pt x="1541290" y="1021080"/>
                    <a:pt x="1547925" y="1027714"/>
                    <a:pt x="1561252" y="1027714"/>
                  </a:cubicBezTo>
                  <a:lnTo>
                    <a:pt x="1830671" y="1027714"/>
                  </a:lnTo>
                  <a:cubicBezTo>
                    <a:pt x="1840652" y="1027714"/>
                    <a:pt x="1847286" y="1021080"/>
                    <a:pt x="1847286" y="1007753"/>
                  </a:cubicBezTo>
                  <a:lnTo>
                    <a:pt x="1843939" y="19961"/>
                  </a:lnTo>
                  <a:cubicBezTo>
                    <a:pt x="1843939" y="9981"/>
                    <a:pt x="1833959" y="0"/>
                    <a:pt x="1823978" y="0"/>
                  </a:cubicBezTo>
                  <a:lnTo>
                    <a:pt x="1823978" y="0"/>
                  </a:lnTo>
                  <a:close/>
                  <a:moveTo>
                    <a:pt x="3380549" y="2667419"/>
                  </a:moveTo>
                  <a:lnTo>
                    <a:pt x="2519101" y="2185177"/>
                  </a:lnTo>
                  <a:cubicBezTo>
                    <a:pt x="2509121" y="2181831"/>
                    <a:pt x="2499140" y="2181831"/>
                    <a:pt x="2495793" y="2191811"/>
                  </a:cubicBezTo>
                  <a:lnTo>
                    <a:pt x="2362757" y="2427942"/>
                  </a:lnTo>
                  <a:cubicBezTo>
                    <a:pt x="2359410" y="2437922"/>
                    <a:pt x="2359410" y="2447903"/>
                    <a:pt x="2369391" y="2451250"/>
                  </a:cubicBezTo>
                  <a:lnTo>
                    <a:pt x="3230839" y="2933491"/>
                  </a:lnTo>
                  <a:cubicBezTo>
                    <a:pt x="3240820" y="2936838"/>
                    <a:pt x="3250800" y="2936838"/>
                    <a:pt x="3254148" y="2926857"/>
                  </a:cubicBezTo>
                  <a:lnTo>
                    <a:pt x="3387184" y="2690727"/>
                  </a:lnTo>
                  <a:cubicBezTo>
                    <a:pt x="3393818" y="2684093"/>
                    <a:pt x="3390530" y="2670766"/>
                    <a:pt x="3380549" y="2667419"/>
                  </a:cubicBezTo>
                  <a:close/>
                </a:path>
              </a:pathLst>
            </a:custGeom>
            <a:solidFill>
              <a:srgbClr val="0BC5BA"/>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7" name="Freeform: Shape 13">
              <a:extLst>
                <a:ext uri="{FF2B5EF4-FFF2-40B4-BE49-F238E27FC236}">
                  <a16:creationId xmlns:a16="http://schemas.microsoft.com/office/drawing/2014/main" id="{F36AA225-63EB-CB9B-6967-031EA0D0697C}"/>
                </a:ext>
              </a:extLst>
            </p:cNvPr>
            <p:cNvSpPr/>
            <p:nvPr/>
          </p:nvSpPr>
          <p:spPr>
            <a:xfrm>
              <a:off x="7109518" y="3132654"/>
              <a:ext cx="3099268" cy="2738689"/>
            </a:xfrm>
            <a:custGeom>
              <a:avLst/>
              <a:gdLst>
                <a:gd name="connsiteX0" fmla="*/ 3094528 w 3099268"/>
                <a:gd name="connsiteY0" fmla="*/ 496915 h 2738689"/>
                <a:gd name="connsiteX1" fmla="*/ 2821822 w 3099268"/>
                <a:gd name="connsiteY1" fmla="*/ 21307 h 2738689"/>
                <a:gd name="connsiteX2" fmla="*/ 2771919 w 3099268"/>
                <a:gd name="connsiteY2" fmla="*/ 7980 h 2738689"/>
                <a:gd name="connsiteX3" fmla="*/ 1544650 w 3099268"/>
                <a:gd name="connsiteY3" fmla="*/ 716431 h 2738689"/>
                <a:gd name="connsiteX4" fmla="*/ 333996 w 3099268"/>
                <a:gd name="connsiteY4" fmla="*/ 4693 h 2738689"/>
                <a:gd name="connsiteX5" fmla="*/ 284093 w 3099268"/>
                <a:gd name="connsiteY5" fmla="*/ 18020 h 2738689"/>
                <a:gd name="connsiteX6" fmla="*/ 4693 w 3099268"/>
                <a:gd name="connsiteY6" fmla="*/ 493628 h 2738689"/>
                <a:gd name="connsiteX7" fmla="*/ 18020 w 3099268"/>
                <a:gd name="connsiteY7" fmla="*/ 543532 h 2738689"/>
                <a:gd name="connsiteX8" fmla="*/ 1242002 w 3099268"/>
                <a:gd name="connsiteY8" fmla="*/ 1261963 h 2738689"/>
                <a:gd name="connsiteX9" fmla="*/ 1242002 w 3099268"/>
                <a:gd name="connsiteY9" fmla="*/ 2702113 h 2738689"/>
                <a:gd name="connsiteX10" fmla="*/ 1278578 w 3099268"/>
                <a:gd name="connsiteY10" fmla="*/ 2738689 h 2738689"/>
                <a:gd name="connsiteX11" fmla="*/ 1820703 w 3099268"/>
                <a:gd name="connsiteY11" fmla="*/ 2738689 h 2738689"/>
                <a:gd name="connsiteX12" fmla="*/ 1857279 w 3099268"/>
                <a:gd name="connsiteY12" fmla="*/ 2702113 h 2738689"/>
                <a:gd name="connsiteX13" fmla="*/ 1857279 w 3099268"/>
                <a:gd name="connsiteY13" fmla="*/ 1255329 h 2738689"/>
                <a:gd name="connsiteX14" fmla="*/ 3081261 w 3099268"/>
                <a:gd name="connsiteY14" fmla="*/ 546878 h 2738689"/>
                <a:gd name="connsiteX15" fmla="*/ 3094588 w 3099268"/>
                <a:gd name="connsiteY15" fmla="*/ 496975 h 2738689"/>
                <a:gd name="connsiteX16" fmla="*/ 3094588 w 3099268"/>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9268" h="2738689">
                  <a:moveTo>
                    <a:pt x="3094528" y="496915"/>
                  </a:moveTo>
                  <a:lnTo>
                    <a:pt x="2821822" y="21307"/>
                  </a:lnTo>
                  <a:cubicBezTo>
                    <a:pt x="2811841" y="4693"/>
                    <a:pt x="2788533" y="-2001"/>
                    <a:pt x="2771919" y="7980"/>
                  </a:cubicBezTo>
                  <a:lnTo>
                    <a:pt x="1544650" y="716431"/>
                  </a:lnTo>
                  <a:lnTo>
                    <a:pt x="333996" y="4693"/>
                  </a:lnTo>
                  <a:cubicBezTo>
                    <a:pt x="317382" y="-5288"/>
                    <a:pt x="294074" y="1346"/>
                    <a:pt x="284093" y="18020"/>
                  </a:cubicBezTo>
                  <a:lnTo>
                    <a:pt x="4693" y="493628"/>
                  </a:lnTo>
                  <a:cubicBezTo>
                    <a:pt x="-5288" y="510243"/>
                    <a:pt x="1347" y="533551"/>
                    <a:pt x="18020" y="543532"/>
                  </a:cubicBezTo>
                  <a:lnTo>
                    <a:pt x="1242002" y="1261963"/>
                  </a:lnTo>
                  <a:lnTo>
                    <a:pt x="1242002" y="2702113"/>
                  </a:lnTo>
                  <a:cubicBezTo>
                    <a:pt x="1242002" y="2722075"/>
                    <a:pt x="1258617" y="2738689"/>
                    <a:pt x="1278578" y="2738689"/>
                  </a:cubicBezTo>
                  <a:lnTo>
                    <a:pt x="1820703" y="2738689"/>
                  </a:lnTo>
                  <a:cubicBezTo>
                    <a:pt x="1840664" y="2738689"/>
                    <a:pt x="1857279" y="2722075"/>
                    <a:pt x="1857279" y="2702113"/>
                  </a:cubicBezTo>
                  <a:lnTo>
                    <a:pt x="1857279" y="1255329"/>
                  </a:lnTo>
                  <a:lnTo>
                    <a:pt x="3081261" y="546878"/>
                  </a:lnTo>
                  <a:cubicBezTo>
                    <a:pt x="3097876" y="536898"/>
                    <a:pt x="3104569" y="513590"/>
                    <a:pt x="3094588" y="496975"/>
                  </a:cubicBezTo>
                  <a:lnTo>
                    <a:pt x="3094588" y="496975"/>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grpSp>
      <p:sp>
        <p:nvSpPr>
          <p:cNvPr id="31" name="Title 30">
            <a:extLst>
              <a:ext uri="{FF2B5EF4-FFF2-40B4-BE49-F238E27FC236}">
                <a16:creationId xmlns:a16="http://schemas.microsoft.com/office/drawing/2014/main" id="{56BF9935-7B3A-D4CA-6DBF-6568A58432BD}"/>
              </a:ext>
            </a:extLst>
          </p:cNvPr>
          <p:cNvSpPr>
            <a:spLocks noGrp="1"/>
          </p:cNvSpPr>
          <p:nvPr>
            <p:ph type="title" hasCustomPrompt="1"/>
          </p:nvPr>
        </p:nvSpPr>
        <p:spPr>
          <a:xfrm>
            <a:off x="628650" y="2241060"/>
            <a:ext cx="7886700" cy="562077"/>
          </a:xfrm>
          <a:prstGeom prst="rect">
            <a:avLst/>
          </a:prstGeom>
        </p:spPr>
        <p:txBody>
          <a:bodyPr>
            <a:spAutoFit/>
          </a:bodyPr>
          <a:lstStyle>
            <a:lvl1pPr>
              <a:defRPr b="1" i="0">
                <a:solidFill>
                  <a:schemeClr val="bg1"/>
                </a:solidFill>
                <a:latin typeface="Avenir Blac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18646767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87339"/>
      </p:ext>
    </p:extLst>
  </p:cSld>
  <p:clrMap bg1="lt1" tx1="dk1" bg2="lt2" tx2="dk2" accent1="accent1" accent2="accent2" accent3="accent3" accent4="accent4" accent5="accent5" accent6="accent6" hlink="hlink" folHlink="folHlink"/>
  <p:sldLayoutIdLst>
    <p:sldLayoutId id="2147483680" r:id="rId1"/>
    <p:sldLayoutId id="2147483699" r:id="rId2"/>
  </p:sldLayoutIdLst>
  <p:txStyles>
    <p:titleStyle>
      <a:lvl1pPr algn="l" defTabSz="68597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92" indent="-171492" algn="l" defTabSz="68597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78" indent="-171492" algn="l" defTabSz="68597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464" indent="-171492" algn="l" defTabSz="68597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450"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436"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42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08"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9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379"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972" rtl="0" eaLnBrk="1" latinLnBrk="0" hangingPunct="1">
        <a:defRPr sz="1350" kern="1200">
          <a:solidFill>
            <a:schemeClr val="tx1"/>
          </a:solidFill>
          <a:latin typeface="+mn-lt"/>
          <a:ea typeface="+mn-ea"/>
          <a:cs typeface="+mn-cs"/>
        </a:defRPr>
      </a:lvl1pPr>
      <a:lvl2pPr marL="342986" algn="l" defTabSz="685972" rtl="0" eaLnBrk="1" latinLnBrk="0" hangingPunct="1">
        <a:defRPr sz="1350" kern="1200">
          <a:solidFill>
            <a:schemeClr val="tx1"/>
          </a:solidFill>
          <a:latin typeface="+mn-lt"/>
          <a:ea typeface="+mn-ea"/>
          <a:cs typeface="+mn-cs"/>
        </a:defRPr>
      </a:lvl2pPr>
      <a:lvl3pPr marL="685972" algn="l" defTabSz="685972" rtl="0" eaLnBrk="1" latinLnBrk="0" hangingPunct="1">
        <a:defRPr sz="1350" kern="1200">
          <a:solidFill>
            <a:schemeClr val="tx1"/>
          </a:solidFill>
          <a:latin typeface="+mn-lt"/>
          <a:ea typeface="+mn-ea"/>
          <a:cs typeface="+mn-cs"/>
        </a:defRPr>
      </a:lvl3pPr>
      <a:lvl4pPr marL="1028958" algn="l" defTabSz="685972" rtl="0" eaLnBrk="1" latinLnBrk="0" hangingPunct="1">
        <a:defRPr sz="1350" kern="1200">
          <a:solidFill>
            <a:schemeClr val="tx1"/>
          </a:solidFill>
          <a:latin typeface="+mn-lt"/>
          <a:ea typeface="+mn-ea"/>
          <a:cs typeface="+mn-cs"/>
        </a:defRPr>
      </a:lvl4pPr>
      <a:lvl5pPr marL="1371942" algn="l" defTabSz="685972" rtl="0" eaLnBrk="1" latinLnBrk="0" hangingPunct="1">
        <a:defRPr sz="1350" kern="1200">
          <a:solidFill>
            <a:schemeClr val="tx1"/>
          </a:solidFill>
          <a:latin typeface="+mn-lt"/>
          <a:ea typeface="+mn-ea"/>
          <a:cs typeface="+mn-cs"/>
        </a:defRPr>
      </a:lvl5pPr>
      <a:lvl6pPr marL="1714929" algn="l" defTabSz="685972" rtl="0" eaLnBrk="1" latinLnBrk="0" hangingPunct="1">
        <a:defRPr sz="1350" kern="1200">
          <a:solidFill>
            <a:schemeClr val="tx1"/>
          </a:solidFill>
          <a:latin typeface="+mn-lt"/>
          <a:ea typeface="+mn-ea"/>
          <a:cs typeface="+mn-cs"/>
        </a:defRPr>
      </a:lvl6pPr>
      <a:lvl7pPr marL="2057914" algn="l" defTabSz="685972" rtl="0" eaLnBrk="1" latinLnBrk="0" hangingPunct="1">
        <a:defRPr sz="1350" kern="1200">
          <a:solidFill>
            <a:schemeClr val="tx1"/>
          </a:solidFill>
          <a:latin typeface="+mn-lt"/>
          <a:ea typeface="+mn-ea"/>
          <a:cs typeface="+mn-cs"/>
        </a:defRPr>
      </a:lvl7pPr>
      <a:lvl8pPr marL="2400900" algn="l" defTabSz="685972" rtl="0" eaLnBrk="1" latinLnBrk="0" hangingPunct="1">
        <a:defRPr sz="1350" kern="1200">
          <a:solidFill>
            <a:schemeClr val="tx1"/>
          </a:solidFill>
          <a:latin typeface="+mn-lt"/>
          <a:ea typeface="+mn-ea"/>
          <a:cs typeface="+mn-cs"/>
        </a:defRPr>
      </a:lvl8pPr>
      <a:lvl9pPr marL="2743886" algn="l" defTabSz="6859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672">
          <p15:clr>
            <a:srgbClr val="F26B43"/>
          </p15:clr>
        </p15:guide>
        <p15:guide id="4" pos="14690">
          <p15:clr>
            <a:srgbClr val="F26B43"/>
          </p15:clr>
        </p15:guide>
        <p15:guide id="5" orient="horz" pos="432">
          <p15:clr>
            <a:srgbClr val="F26B43"/>
          </p15:clr>
        </p15:guide>
        <p15:guide id="6" orient="horz" pos="7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d8e54c-29ee-4bae-b8c0-592e72986922" TargetMode="External"/><Relationship Id="rId3" Type="http://schemas.openxmlformats.org/officeDocument/2006/relationships/hyperlink" Target="https://jira.egnyte-it.com/browse/DEL-41756"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f58c7f9-22f9-479c-89cc-f1b330d7a643"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8468b5c-d3db-4598-8e11-3e5c58e88ede" TargetMode="External"/><Relationship Id="rId3" Type="http://schemas.openxmlformats.org/officeDocument/2006/relationships/hyperlink" Target="https://jira.egnyte-it.com/browse/DEL-43506"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4d2aeef-edc1-41a5-9491-a14c4205ef4d" TargetMode="External"/><Relationship Id="rId3" Type="http://schemas.openxmlformats.org/officeDocument/2006/relationships/hyperlink" Target="https://jira.egnyte-it.com/browse/DEL-31632"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065386630/Issues+-+Risk+vs+Data+Access+Hygiene" TargetMode="External"/><Relationship Id="rId3" Type="http://schemas.openxmlformats.org/officeDocument/2006/relationships/hyperlink" Target="https://egnyte.productboard.com/entity-detail/features/77937ec7-608e-4550-86e3-22ec2e09d774" TargetMode="External"/><Relationship Id="rId4" Type="http://schemas.openxmlformats.org/officeDocument/2006/relationships/hyperlink" Target="https://jira.egnyte-it.com/browse/DEL-42493"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4ff7b4d-9c0f-4a81-998d-f904d825935b" TargetMode="External"/><Relationship Id="rId3" Type="http://schemas.openxmlformats.org/officeDocument/2006/relationships/hyperlink" Target="https://jira.egnyte-it.com/browse/DEL-41981" TargetMode="External"/><Relationship Id="rId4" Type="http://schemas.openxmlformats.org/officeDocument/2006/relationships/hyperlink" Target="https://egnyte.atlassian.net/wiki/spaces/DEL/pages/1426587663/Copy+of+S+G+Insights+in+CFS+-+Phase+2"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f2ff63b-8e4b-4c69-a25f-373eec128b19" TargetMode="External"/><Relationship Id="rId3" Type="http://schemas.openxmlformats.org/officeDocument/2006/relationships/hyperlink" Target="https://jira.egnyte-it.com/browse/DEL-44433"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92f9e34-33c7-4b55-aea7-1e69611693b4" TargetMode="External"/><Relationship Id="rId3" Type="http://schemas.openxmlformats.org/officeDocument/2006/relationships/hyperlink" Target="https://jira.egnyte-it.com/browse/CFS-63434"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b822e97-db7e-4b12-8731-0ef850240c77" TargetMode="External"/><Relationship Id="rId3" Type="http://schemas.openxmlformats.org/officeDocument/2006/relationships/hyperlink" Target="https://jira.egnyte-it.com/browse/DEL-44970"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347e2ebd-1d38-48d1-b521-0f771bcebd3d"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454d018-ffd7-40ed-96fe-6bf659fd48fa" TargetMode="External"/><Relationship Id="rId3" Type="http://schemas.openxmlformats.org/officeDocument/2006/relationships/hyperlink" Target="https://jira.egnyte-it.com/browse/TRB-8299"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hyperlink" Target="https://egnyte.productboard.com/entity-detail/features/45378370-3acd-498d-ba2c-8a0eb9d79eed" TargetMode="External"/><Relationship Id="rId4" Type="http://schemas.openxmlformats.org/officeDocument/2006/relationships/hyperlink" Target="https://jira.egnyte-it.com/browse/DEL-43244" TargetMode="External"/><Relationship Id="rId5" Type="http://schemas.openxmlformats.org/officeDocument/2006/relationships/hyperlink" Target="https://egnyte.atlassian.net/wiki/x/JYE9Tg"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hyperlink" Target="https://egnyte.productboard.com/entity-detail/features/5dbe6168-3da5-4157-a293-2121728abf9d" TargetMode="External"/><Relationship Id="rId4" Type="http://schemas.openxmlformats.org/officeDocument/2006/relationships/hyperlink" Target="https://jira.egnyte-it.com/browse/DEL-44555" TargetMode="External"/><Relationship Id="rId5" Type="http://schemas.openxmlformats.org/officeDocument/2006/relationships/hyperlink" Target="https://egnyte.atlassian.net/wiki/x/TIA0Ug"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af28d38-591a-4522-8dcb-ea12bccd3d1c"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629501a-d091-463a-8701-881390e9a54a" TargetMode="External"/><Relationship Id="rId3" Type="http://schemas.openxmlformats.org/officeDocument/2006/relationships/hyperlink" Target="https://jira.egnyte-it.com/browse/APPS-12215"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6974cea-22c1-4566-8fe7-c7d0a383b922" TargetMode="External"/><Relationship Id="rId3" Type="http://schemas.openxmlformats.org/officeDocument/2006/relationships/hyperlink" Target="https://jira.egnyte-it.com/browse/GR-562"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BgBEV" TargetMode="External"/><Relationship Id="rId3" Type="http://schemas.openxmlformats.org/officeDocument/2006/relationships/hyperlink" Target="https://egnyte.atlassian.net/wiki/spaces/PINT/pages/1166082078/App+Store+Configuration+API+for+Egnyte+Platform" TargetMode="External"/><Relationship Id="rId4" Type="http://schemas.openxmlformats.org/officeDocument/2006/relationships/hyperlink" Target="https://jira.egnyte-it.com/browse/PINT-15980" TargetMode="External"/><Relationship Id="rId5" Type="http://schemas.openxmlformats.org/officeDocument/2006/relationships/hyperlink" Target="https://egnyte.productboard.com/entity-detail/features/8730b715-273d-4704-872a-9b9f936b5fb5" TargetMode="External"/><Relationship Id="rId6" Type="http://schemas.openxmlformats.org/officeDocument/2006/relationships/hyperlink" Target="https://jira.egnyte-it.com/browse/GR-591"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33d76f-be20-4075-b568-054229e9cf85" TargetMode="External"/><Relationship Id="rId3" Type="http://schemas.openxmlformats.org/officeDocument/2006/relationships/hyperlink" Target="https://jira.egnyte-it.com/browse/CFS-66581"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b1343bfd-8b89-47fb-8de7-259c22aee2c9" TargetMode="External"/><Relationship Id="rId4" Type="http://schemas.openxmlformats.org/officeDocument/2006/relationships/hyperlink" Target="https://jira.egnyte-it.com/browse/CFS-65726"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77999fde-5270-47a4-ac17-59b397232439"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06b2481e-b6b9-4217-b108-11855cdb9735" TargetMode="External"/><Relationship Id="rId4" Type="http://schemas.openxmlformats.org/officeDocument/2006/relationships/hyperlink" Target="https://jira.egnyte-it.com/browse/CFS-67266"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b29768b-d981-4ec6-82d0-d316703d0570" TargetMode="External"/><Relationship Id="rId3" Type="http://schemas.openxmlformats.org/officeDocument/2006/relationships/hyperlink" Target="https://jira.egnyte-it.com/browse/DEL-44118"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5239c91-513f-4eec-ae9a-547df94cd0d0" TargetMode="External"/><Relationship Id="rId3" Type="http://schemas.openxmlformats.org/officeDocument/2006/relationships/hyperlink" Target="https://jira.egnyte-it.com/browse/CFS-67185"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hyperlink" Target="https://egnyte.productboard.com/entity-detail/features/66ede806-f1e3-49bd-9d80-2de62349efc5" TargetMode="External"/><Relationship Id="rId4" Type="http://schemas.openxmlformats.org/officeDocument/2006/relationships/hyperlink" Target="https://egnyte.atlassian.net/wiki/spaces/FSI/pages/1442087082/Document+Portal+v4.0+User+Storie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hyperlink" Target="https://egnyte.productboard.com/entity-detail/features/a61dacf8-b865-4e46-9544-1ff2d7cd518a"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hyperlink" Target="https://egnyte.productboard.com/entity-detail/features/8dac949f-3dae-4d69-888a-b4ee4a0ce346" TargetMode="External"/><Relationship Id="rId4" Type="http://schemas.openxmlformats.org/officeDocument/2006/relationships/hyperlink" Target="https://jira.egnyte-it.com/browse/CFS-63196" TargetMode="External"/><Relationship Id="rId5" Type="http://schemas.openxmlformats.org/officeDocument/2006/relationships/hyperlink" Target="https://egnyte.atlassian.net/wiki/spaces/FSI/pages/1442087082/Document+Portal+v4.0+User+Stories"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hyperlink" Target="https://egnyte.productboard.com/entity-detail/features/849ff34c-1c36-4a1f-ada9-29f3e17646b2" TargetMode="External"/><Relationship Id="rId4" Type="http://schemas.openxmlformats.org/officeDocument/2006/relationships/hyperlink" Target="https://jira.egnyte-it.com/browse/CFS-66567"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embed?embed_host=share&amp;url=https%3A%2F%2Fwww.figma.com%2Fdesign%2FPFExwm6tUFA6EkUrE7FeVU%2FAI-Improvements-2024%3Fnode-id%3D17986-128954%26t%3DX1d33rGeiikgHTum-0" TargetMode="External"/><Relationship Id="rId3" Type="http://schemas.openxmlformats.org/officeDocument/2006/relationships/image" Target="../media/image19.png"/><Relationship Id="rId4" Type="http://schemas.openxmlformats.org/officeDocument/2006/relationships/hyperlink" Target="https://egnyte.productboard.com/entity-detail/features/6f4770b2-acca-4df3-80e6-e9b7a5892386" TargetMode="External"/><Relationship Id="rId5" Type="http://schemas.openxmlformats.org/officeDocument/2006/relationships/hyperlink" Target="https://jira.egnyte-it.com/browse/CFS-67395" TargetMode="External"/><Relationship Id="rId6" Type="http://schemas.openxmlformats.org/officeDocument/2006/relationships/hyperlink" Target="https://www.figma.com/design/PFExwm6tUFA6EkUrE7FeVU/AI-Improvements-2024?node-id=17986-128954&amp;t=X1d33rGeiikgHTum-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5f7fe5d-c9eb-48b0-8770-5d39368cfd2e"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embed?embed_host=share&amp;url=https%3A%2F%2Fwww.figma.com%2Fdesign%2Fk96o3kXukaVrAUtsaPhN4H%2FEgnyte-Platform-Copilot---2025%3Fnode-id%3D27095-452406%26t%3DS70Gs8DFJ4AJhubM-1" TargetMode="External"/><Relationship Id="rId3" Type="http://schemas.openxmlformats.org/officeDocument/2006/relationships/image" Target="../media/image20.png"/><Relationship Id="rId4" Type="http://schemas.openxmlformats.org/officeDocument/2006/relationships/hyperlink" Target="https://egnyte.productboard.com/entity-detail/features/fb29ea0c-599f-4603-aa75-f09baf315b32" TargetMode="External"/><Relationship Id="rId5" Type="http://schemas.openxmlformats.org/officeDocument/2006/relationships/hyperlink" Target="https://www.figma.com/design/k96o3kXukaVrAUtsaPhN4H/Egnyte-Platform-Copilot---2025?node-id=27095-452406&amp;t=ujCgqDVcjJfvPAE0-0"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hyperlink" Target="https://egnyte.productboard.com/entity-detail/features/b1ce0b33-ecb0-4d23-83a1-3bb3da11d49a" TargetMode="External"/><Relationship Id="rId4" Type="http://schemas.openxmlformats.org/officeDocument/2006/relationships/hyperlink" Target="https://jira.egnyte-it.com/browse/APPS-12865" TargetMode="External"/><Relationship Id="rId5" Type="http://schemas.openxmlformats.org/officeDocument/2006/relationships/hyperlink" Target="https://egnyte.atlassian.net/wiki/spaces/IA/pages/1096810539/Pax8+Distribution+model+requirements"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24c4e418-bffa-48f1-b65b-e8698d90d1c4" TargetMode="External"/><Relationship Id="rId3" Type="http://schemas.openxmlformats.org/officeDocument/2006/relationships/hyperlink" Target="https://jira.egnyte-it.com/browse/CFS-66199"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AQBaV" TargetMode="External"/><Relationship Id="rId3" Type="http://schemas.openxmlformats.org/officeDocument/2006/relationships/image" Target="../media/image22.png"/><Relationship Id="rId4" Type="http://schemas.openxmlformats.org/officeDocument/2006/relationships/hyperlink" Target="https://egnyte.productboard.com/entity-detail/features/a89e1351-e39c-4bd4-9bfb-66631b9c46b4" TargetMode="External"/><Relationship Id="rId5" Type="http://schemas.openxmlformats.org/officeDocument/2006/relationships/hyperlink" Target="https://jira.egnyte-it.com/browse/CFS-67394"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471152191/Questionnaire+Agent?force_transition=e7e56be6-04a5-4088-bb89-a71bc2d9bb13" TargetMode="External"/><Relationship Id="rId3" Type="http://schemas.openxmlformats.org/officeDocument/2006/relationships/image" Target="../media/image23.png"/><Relationship Id="rId4" Type="http://schemas.openxmlformats.org/officeDocument/2006/relationships/hyperlink" Target="https://egnyte.productboard.com/entity-detail/features/418e78b8-c814-4dc6-aded-4716b8eb42ba" TargetMode="External"/><Relationship Id="rId5" Type="http://schemas.openxmlformats.org/officeDocument/2006/relationships/hyperlink" Target="https://jira.egnyte-it.com/browse/CFS-67393"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hyperlink" Target="https://egnyte.productboard.com/entity-detail/features/e71c1807-21d4-4c44-98dc-e61406151be4" TargetMode="External"/><Relationship Id="rId11" Type="http://schemas.openxmlformats.org/officeDocument/2006/relationships/hyperlink" Target="https://jira.egnyte-it.com/browse/CFS-65268" TargetMode="External"/><Relationship Id="rId12" Type="http://schemas.openxmlformats.org/officeDocument/2006/relationships/hyperlink" Target="See description" TargetMode="External"/><Relationship Id="rId2" Type="http://schemas.openxmlformats.org/officeDocument/2006/relationships/hyperlink" Target="https://egnyte.atlassian.net/wiki/spaces/CFS/pages/1227161693/Agents+Introduction+in+Egnyte+Platform+WIP#Translation-Agent%3A" TargetMode="External"/><Relationship Id="rId3" Type="http://schemas.openxmlformats.org/officeDocument/2006/relationships/hyperlink" Target="https://egnyte.atlassian.net/wiki/spaces/CFS/pages/1227161693/Agents+Introduction+in+Egnyte+Platform+WIP#Document-Review-Agent%3A" TargetMode="External"/><Relationship Id="rId4" Type="http://schemas.openxmlformats.org/officeDocument/2006/relationships/hyperlink" Target="https://egnyte.atlassian.net/wiki/spaces/CFS/pages/1227161693/Agents+Introduction+in+Egnyte+Platform+WIP#Job-Description-Creation-Agent%3A" TargetMode="External"/><Relationship Id="rId5" Type="http://schemas.openxmlformats.org/officeDocument/2006/relationships/hyperlink" Target="https://egnyte.atlassian.net/wiki/spaces/CFS/pages/1227161693/Agents+Introduction+in+Egnyte+Platform+WIP#Web-Search-Agent%3A" TargetMode="External"/><Relationship Id="rId6" Type="http://schemas.openxmlformats.org/officeDocument/2006/relationships/hyperlink" Target="https://egnyte.atlassian.net/wiki/spaces/CFS/pages/1227161693/Agents+Introduction+in+Copilot+Hub" TargetMode="External"/><Relationship Id="rId7" Type="http://schemas.openxmlformats.org/officeDocument/2006/relationships/hyperlink" Target="https://www.figma.com/design/k96o3kXukaVrAUtsaPhN4H/Egnyte-Platform-Copilot---2025?node-id=24179-230269&amp;t=Rc2JPK6PsbVBlXNe-0" TargetMode="External"/><Relationship Id="rId8" Type="http://schemas.openxmlformats.org/officeDocument/2006/relationships/hyperlink" Target="https://egnyte.atlassian.net/wiki/spaces/CFS/pages/1304788999/Agents+Integration" TargetMode="External"/><Relationship Id="rId9" Type="http://schemas.openxmlformats.org/officeDocument/2006/relationships/image" Target="../media/image2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Egnyte+Platform+WIP#Create-your-own-Agent" TargetMode="External"/><Relationship Id="rId3" Type="http://schemas.openxmlformats.org/officeDocument/2006/relationships/hyperlink" Target="https://www.figma.com/embed?embed_host=share&amp;url=https%3A%2F%2Fwww.figma.com%2Fdesign%2Fk96o3kXukaVrAUtsaPhN4H%2FEgnyte-Platform-Copilot---2025%3Fnode-id%3D23985-147960%26t%3DR34Wj37OAbaKtXMd-0" TargetMode="External"/><Relationship Id="rId4" Type="http://schemas.openxmlformats.org/officeDocument/2006/relationships/image" Target="../media/image25.png"/><Relationship Id="rId5" Type="http://schemas.openxmlformats.org/officeDocument/2006/relationships/hyperlink" Target="https://egnyte.productboard.com/entity-detail/features/0449d206-aa74-4e5e-87d0-c8de17c78b43"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5fb0513-654b-4210-8d5f-c1aae97f9d35" TargetMode="External"/><Relationship Id="rId3" Type="http://schemas.openxmlformats.org/officeDocument/2006/relationships/hyperlink" Target="https://jira.egnyte-it.com/browse/DLAB-5054"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c78bf7fb-6e98-45f4-b62d-b77b2cdda9d3"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446464310/Smart+Specification+Requirements" TargetMode="External"/><Relationship Id="rId3" Type="http://schemas.openxmlformats.org/officeDocument/2006/relationships/hyperlink" Target="https://www.figma.com/design/k2Nhm5yeOeBbn9LnK9hJGh/AEC-~~-Smart-spec-Q4-2024~~%5BUX-3183%5D?node-id=1-85419&amp;node-type=canvas&amp;t=5gX3kY2zW9WM7Dw7-0" TargetMode="External"/><Relationship Id="rId4" Type="http://schemas.openxmlformats.org/officeDocument/2006/relationships/hyperlink" Target="https://jira.egnyte-it.com/browse/CFS-60040" TargetMode="External"/><Relationship Id="rId5" Type="http://schemas.openxmlformats.org/officeDocument/2006/relationships/hyperlink" Target="https://egnyte.productboard.com/entity-detail/features/46ebe816-430f-4d75-8aa2-eaa5a530a915" TargetMode="External"/><Relationship Id="rId6" Type="http://schemas.openxmlformats.org/officeDocument/2006/relationships/hyperlink" Target="https://egnyte.atlassian.net/wiki/spaces/AEC/pages/510067803/Smart+Specs+-+Phase+1"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1db0c1f-877e-4955-b5b0-14f7b5eaeb52" TargetMode="External"/><Relationship Id="rId3" Type="http://schemas.openxmlformats.org/officeDocument/2006/relationships/hyperlink" Target="https://jira.egnyte-it.com/browse/CFS-64858" TargetMode="External"/><Relationship Id="rId4" Type="http://schemas.openxmlformats.org/officeDocument/2006/relationships/hyperlink" Target="https://egnyte.atlassian.net/wiki/spaces/AEC/pages/1076199541/KB+for+Building+Codes"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f72382d-4241-4be5-9820-b5a712e2651e" TargetMode="External"/><Relationship Id="rId3" Type="http://schemas.openxmlformats.org/officeDocument/2006/relationships/hyperlink" Target="See description"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f764a74-64bd-433b-bbd6-c3954618b41b" TargetMode="External"/><Relationship Id="rId3" Type="http://schemas.openxmlformats.org/officeDocument/2006/relationships/hyperlink" Target="See description"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01c419e-960e-4328-9a3c-ed5a70ebda8b" TargetMode="External"/><Relationship Id="rId3" Type="http://schemas.openxmlformats.org/officeDocument/2006/relationships/hyperlink" Target="https://jira.egnyte-it.com/browse/GR-578"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lucid.app/lucidchart/0c321564-165e-4fe4-be8b-b4c47f7bc3ef/edit?invitationId=inv_945897cc-e8cc-4620-9d03-403060f6442d&amp;page=0_0#" TargetMode="External"/><Relationship Id="rId3" Type="http://schemas.openxmlformats.org/officeDocument/2006/relationships/hyperlink" Target="https://egnyte.productboard.com/entity-detail/features/1f2d5fb2-1c0a-42bd-bf3a-740173baedf3" TargetMode="External"/><Relationship Id="rId4" Type="http://schemas.openxmlformats.org/officeDocument/2006/relationships/hyperlink" Target="https://jira.egnyte-it.com/browse/APPS-1041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M/pages/658374842/SC+Visibility+Phase+2+-+user+actions+workflows" TargetMode="External"/><Relationship Id="rId3" Type="http://schemas.openxmlformats.org/officeDocument/2006/relationships/hyperlink" Target="https://egnyte.productboard.com/entity-detail/features/3e31baf9-3cef-4a4f-b78a-bc6a42fc36ef" TargetMode="External"/><Relationship Id="rId4" Type="http://schemas.openxmlformats.org/officeDocument/2006/relationships/hyperlink" Target="https://jira.egnyte-it.com/browse/DEL-3858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61df149-479e-40be-bfc1-7fa2b4df2a65" TargetMode="External"/><Relationship Id="rId3" Type="http://schemas.openxmlformats.org/officeDocument/2006/relationships/hyperlink" Target="https://jira.egnyte-it.com/browse/GR-603"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95b8c4-1c3a-488e-8928-08e82d8b2635"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335823e-8892-481e-87a4-91a212ae3ef5" TargetMode="External"/><Relationship Id="rId3" Type="http://schemas.openxmlformats.org/officeDocument/2006/relationships/hyperlink" Target="https://jira.egnyte-it.com/browse/CFS-6718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45476eb2-e48d-43a6-8d91-da3b5e994b6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4b92f86-5a46-4c5a-a2ce-7de6d7455c72" TargetMode="External"/><Relationship Id="rId3" Type="http://schemas.openxmlformats.org/officeDocument/2006/relationships/hyperlink" Target="https://jira.egnyte-it.com/browse/CFS-61772"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1610ac-4f09-47ee-9906-b0ae764a6dff" TargetMode="External"/><Relationship Id="rId3" Type="http://schemas.openxmlformats.org/officeDocument/2006/relationships/hyperlink" Target="https://jira.egnyte-it.com/browse/DEL-39631" TargetMode="External"/><Relationship Id="rId4" Type="http://schemas.openxmlformats.org/officeDocument/2006/relationships/hyperlink" Target="https://egnyte.atlassian.net/wiki/spaces/DEL/pages/1429045441/Add+item+count+to+SC+and+Issues+page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egnyte.com/" TargetMode="External"/><Relationship Id="rId3" Type="http://schemas.openxmlformats.org/officeDocument/2006/relationships/hyperlink" Target="https://egnyte.productboard.com/entity-detail/features/65a1d2a1-8247-457c-b7db-fcfea02d28b0" TargetMode="External"/><Relationship Id="rId4" Type="http://schemas.openxmlformats.org/officeDocument/2006/relationships/hyperlink" Target="https://jira.egnyte-it.com/browse/APPS-12538"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a7d2a2d-4380-4c19-a9ee-501ae33c6a34"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b2821142-8473-4481-8686-2c98e88ee7a6"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velopers.docusign.com/docs/esign-rest-api/esign101/rules-and-limits/#:~:text=Docusign%20has%20the%20following%20limitations,of%20up%20to%2052%20MB" TargetMode="External"/><Relationship Id="rId3" Type="http://schemas.openxmlformats.org/officeDocument/2006/relationships/hyperlink" Target="https://developers.docusign.com/docs/esign-rest-api/reference/envelopes/chunkeduploads/" TargetMode="External"/><Relationship Id="rId4" Type="http://schemas.openxmlformats.org/officeDocument/2006/relationships/hyperlink" Target="https://jira.egnyte-it.com/browse/PINT-15240" TargetMode="External"/><Relationship Id="rId5" Type="http://schemas.openxmlformats.org/officeDocument/2006/relationships/hyperlink" Target="https://egnyte.productboard.com/entity-detail/features/139a8cdb-8aa5-41b2-9630-918aed2bbe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f69120-e2d0-4bb4-9a55-ddbc6f50f597"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52876f-e49a-469f-99e1-63e04c8866a6"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a173f937-b793-42e9-b16f-c38abc7cac5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560da89b-362c-49f6-a3e2-03a99b0353fb"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189e62db-3b96-4341-bbfb-ec15b9c4ef25"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2ffeee2-8931-4679-a7bd-1d9fbd77daad" TargetMode="External"/><Relationship Id="rId3" Type="http://schemas.openxmlformats.org/officeDocument/2006/relationships/hyperlink" Target="https://jira.egnyte-it.com/browse/APPS-11863"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https://egnyte.productboard.com/entity-detail/features/d9277053-6e93-4fa7-b560-9947b3419d9a" TargetMode="External"/><Relationship Id="rId4" Type="http://schemas.openxmlformats.org/officeDocument/2006/relationships/hyperlink" Target="https://jira.egnyte-it.com/browse/APPS-11774" TargetMode="External"/><Relationship Id="rId5" Type="http://schemas.openxmlformats.org/officeDocument/2006/relationships/hyperlink" Target="https://egnyte.atlassian.net/wiki/spaces/IA/pages/907411530/MSP+Reseller+Dashboard+redesign+rewrit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248264559/Secure+Govern+~~+Google+DocumentAI+extraction+production-grade+integration" TargetMode="External"/><Relationship Id="rId3" Type="http://schemas.openxmlformats.org/officeDocument/2006/relationships/hyperlink" Target="https://egnyte.productboard.com/entity-detail/features/ecf2e1a2-e060-4ec3-98e0-6ab494b99325" TargetMode="External"/><Relationship Id="rId4" Type="http://schemas.openxmlformats.org/officeDocument/2006/relationships/hyperlink" Target="https://jira.egnyte-it.com/browse/DEL-42652"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INT/pages/1101791255/4Q2024+Splunk+plugins+knowledge+transfer+leftovers+and+priorities" TargetMode="External"/><Relationship Id="rId3" Type="http://schemas.openxmlformats.org/officeDocument/2006/relationships/hyperlink" Target="https://egnyte.productboard.com/entity-detail/features/a2fd2b80-96c0-4c61-b78c-bb2814f6a545"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581caa4-220f-41df-9162-03fcb32288d5"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a26f430-b080-4460-9b75-aee4d2ddfdb7" TargetMode="External"/><Relationship Id="rId3" Type="http://schemas.openxmlformats.org/officeDocument/2006/relationships/hyperlink" Target="https://jira.egnyte-it.com/browse/DEL-44393" TargetMode="External"/><Relationship Id="rId4" Type="http://schemas.openxmlformats.org/officeDocument/2006/relationships/hyperlink" Target="https://egnyte.atlassian.net/wiki/spaces/DEL/pages/1426489397/Include+original+destination+path+in+stub+fil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850" TargetMode="External"/><Relationship Id="rId3" Type="http://schemas.openxmlformats.org/officeDocument/2006/relationships/hyperlink" Target="https://egnyte.productboard.com/entity-detail/features/c505e7f5-bf57-4fec-a9bf-b8ef4ebb2709"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16f0d4d-f40f-44f6-b9bc-639743e5329b"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57587cb-9cac-464d-afb4-349a5aed1f5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1262190598/Procore+Widget+Requirements+-+Project+Dashboard" TargetMode="External"/><Relationship Id="rId3" Type="http://schemas.openxmlformats.org/officeDocument/2006/relationships/hyperlink" Target="https://www.figma.com/design/ZBxPaDgTrrYniqCXSU4D4L/AEC-~~-Procore-dashboard-widget-~~-Q1-2025?node-id=1-4&amp;p=f&amp;t=17kEzoN1x59VZ6ve-0" TargetMode="External"/><Relationship Id="rId4" Type="http://schemas.openxmlformats.org/officeDocument/2006/relationships/hyperlink" Target="https://egnyte.productboard.com/entity-detail/features/645fbce5-394e-4f69-a42c-5ff0ef88d88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789" TargetMode="External"/><Relationship Id="rId3" Type="http://schemas.openxmlformats.org/officeDocument/2006/relationships/hyperlink" Target="https://egnyte.productboard.com/entity-detail/features/bd9c2fe7-ec48-48f8-91f1-052fa4e09bf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58b2e3-a686-42f7-89f5-c5cd26535c29"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7b61fd5-3059-4abe-89ba-0de7c809065f" TargetMode="External"/><Relationship Id="rId3" Type="http://schemas.openxmlformats.org/officeDocument/2006/relationships/hyperlink" Target="https://jira.egnyte-it.com/browse/DEL-44434" TargetMode="External"/><Relationship Id="rId4" Type="http://schemas.openxmlformats.org/officeDocument/2006/relationships/hyperlink" Target="https://egnyte.atlassian.net/wiki/spaces/DEL/pages/1427898838/Track+sensitive+content+indicator+labelin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6612" TargetMode="External"/><Relationship Id="rId3" Type="http://schemas.openxmlformats.org/officeDocument/2006/relationships/hyperlink" Target="https://egnyte.productboard.com/entity-detail/features/491772a5-97fd-477a-b166-a73b51271689"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335655e-e248-4a28-bff5-6a55df471cbb"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8521480-cfs-s-g-joint-projects/features/18143025/detail" TargetMode="External"/><Relationship Id="rId3" Type="http://schemas.openxmlformats.org/officeDocument/2006/relationships/hyperlink" Target="https://egnyte.productboard.com/entity-detail/features/ed8c171a-c6c0-45fe-b4cf-16e76e9cfc16"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ce1a7217-130b-4b94-8558-6f4ef2d7ec14" TargetMode="External"/><Relationship Id="rId4" Type="http://schemas.openxmlformats.org/officeDocument/2006/relationships/hyperlink" Target="https://jira.egnyte-it.com/browse/MOB-19546" TargetMode="External"/><Relationship Id="rId5" Type="http://schemas.openxmlformats.org/officeDocument/2006/relationships/hyperlink" Target="https://egnyte.atlassian.net/wiki/x/OYDVUQ"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a25acec-c881-4071-8e56-2371ef86e49b" TargetMode="External"/><Relationship Id="rId3" Type="http://schemas.openxmlformats.org/officeDocument/2006/relationships/hyperlink" Target="https://jira.egnyte-it.com/browse/GR-597"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bdd36dd-e75e-4bdd-9960-fcddc604ca57" TargetMode="External"/><Relationship Id="rId3" Type="http://schemas.openxmlformats.org/officeDocument/2006/relationships/hyperlink" Target="https://jira.egnyte-it.com/browse/GR-457"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5fe6dee-f251-4879-9024-7de8cf21e276" TargetMode="External"/><Relationship Id="rId3" Type="http://schemas.openxmlformats.org/officeDocument/2006/relationships/hyperlink" Target="https://jira.egnyte-it.com/browse/GR-594"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CFwIo6sFGk" TargetMode="External"/><Relationship Id="rId3" Type="http://schemas.openxmlformats.org/officeDocument/2006/relationships/hyperlink" Target="https://egnyte.productboard.com/entity-detail/features/79a3cbdb-ceab-49ad-8610-6c5142eaa448" TargetMode="External"/><Relationship Id="rId4" Type="http://schemas.openxmlformats.org/officeDocument/2006/relationships/hyperlink" Target="https://jira.egnyte-it.com/browse/APPS-1350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425834012/Ransomware+Unification+-+Replace+Ransomware+signature+source+with+reputable+threat+intel+source" TargetMode="External"/><Relationship Id="rId3" Type="http://schemas.openxmlformats.org/officeDocument/2006/relationships/hyperlink" Target="https://egnyte.productboard.com/entity-detail/features/6c9574c1-1dae-42d2-9a72-210454d6c425" TargetMode="External"/><Relationship Id="rId4" Type="http://schemas.openxmlformats.org/officeDocument/2006/relationships/hyperlink" Target="https://jira.egnyte-it.com/browse/DEL-44545"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7ec2510-b123-48f5-872f-7f0731b7a364"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d809601-f3fe-42a7-9499-437f105e67e4" TargetMode="External"/><Relationship Id="rId3" Type="http://schemas.openxmlformats.org/officeDocument/2006/relationships/hyperlink" Target="https://jira.egnyte-it.com/browse/DEL-38410"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ded889f-35a0-4804-841d-8f1cabb52ae2" TargetMode="External"/><Relationship Id="rId3" Type="http://schemas.openxmlformats.org/officeDocument/2006/relationships/hyperlink" Target="https://jira.egnyte-it.com/browse/DEL-44557"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fccab0b-01ff-4f1d-9de0-731ac222a14c" TargetMode="External"/><Relationship Id="rId3" Type="http://schemas.openxmlformats.org/officeDocument/2006/relationships/hyperlink" Target="https://jira.egnyte-it.com/browse/DEL-43515"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e5964972-e2ba-4bce-a202-320cd464d5e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87a47cd-ecd4-46f1-b4e8-a8a1c5a587f3" TargetMode="External"/><Relationship Id="rId3" Type="http://schemas.openxmlformats.org/officeDocument/2006/relationships/hyperlink" Target="https://jira.egnyte-it.com/browse/APPS-13646"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9df0649-422b-47fa-825e-2218213b822b" TargetMode="External"/><Relationship Id="rId3" Type="http://schemas.openxmlformats.org/officeDocument/2006/relationships/hyperlink" Target="https://jira.egnyte-it.com/browse/APPS-13663"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INT/pages/1429864598/AI-Powered+Tools+for+Generating+API+Documentation" TargetMode="External"/><Relationship Id="rId3" Type="http://schemas.openxmlformats.org/officeDocument/2006/relationships/hyperlink" Target="https://egnyte.productboard.com/entity-detail/features/26b7dbf2-af63-4cbe-a536-940f449c70f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4fec0f0-3f65-49b5-8957-9baa259d190f" TargetMode="External"/><Relationship Id="rId3" Type="http://schemas.openxmlformats.org/officeDocument/2006/relationships/hyperlink" Target="https://jira.egnyte-it.com/browse/DEL-42147"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hyperlink" Target="https://egnyte.productboard.com/entity-detail/features/207d51d2-7a31-4b41-a697-3d441ef53317" TargetMode="External"/><Relationship Id="rId4" Type="http://schemas.openxmlformats.org/officeDocument/2006/relationships/hyperlink" Target="https://jira.egnyte-it.com/browse/APPS-13575" TargetMode="External"/><Relationship Id="rId5" Type="http://schemas.openxmlformats.org/officeDocument/2006/relationships/hyperlink" Target="https://egnyte.atlassian.net/wiki/spaces/IA/pages/1096810539/Pax8+Distribution+model+requirement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b0ac6888-39c9-4eb6-b9d3-2bb9d73d98fc"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600f6b-a4d5-4fa1-85e2-83dd95b98b25" TargetMode="External"/><Relationship Id="rId3" Type="http://schemas.openxmlformats.org/officeDocument/2006/relationships/hyperlink" Target="https://jira.egnyte-it.com/browse/APPS-13482" TargetMode="External"/><Relationship Id="rId4" Type="http://schemas.openxmlformats.org/officeDocument/2006/relationships/hyperlink" Target="https://egnyte.atlassian.net/wiki/spaces/IA/pages/1029636139/Service+account+for+partners+requirement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25d2113-d0f3-4319-bf81-0510257c3fcc" TargetMode="External"/><Relationship Id="rId3" Type="http://schemas.openxmlformats.org/officeDocument/2006/relationships/hyperlink" Target="Spillover from Q1"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cbca88-b505-4564-bab7-73b2bcfb1fb4"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QOkxJeRFY1" TargetMode="External"/><Relationship Id="rId3" Type="http://schemas.openxmlformats.org/officeDocument/2006/relationships/hyperlink" Target="https://egnyte.atlassian.net/wiki/spaces/IA/pages/1223262209/Services+Add-Ons+Eligible+for+Trials" TargetMode="External"/><Relationship Id="rId4" Type="http://schemas.openxmlformats.org/officeDocument/2006/relationships/hyperlink" Target="https://egnyte.productboard.com/entity-detail/features/20ee3776-331c-4a9b-90c5-39b04b38eb82" TargetMode="External"/><Relationship Id="rId5" Type="http://schemas.openxmlformats.org/officeDocument/2006/relationships/hyperlink" Target="https://jira.egnyte-it.com/browse/GR-537"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9b57f6e-010b-40f1-9889-1fdaddb11df2"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GR-563" TargetMode="External"/><Relationship Id="rId3" Type="http://schemas.openxmlformats.org/officeDocument/2006/relationships/hyperlink" Target="https://jira.egnyte-it.com/browse/GR-560" TargetMode="External"/><Relationship Id="rId4" Type="http://schemas.openxmlformats.org/officeDocument/2006/relationships/hyperlink" Target="https://jira.egnyte-it.com/browse/PENDO-603" TargetMode="External"/><Relationship Id="rId5" Type="http://schemas.openxmlformats.org/officeDocument/2006/relationships/hyperlink" Target="https://jira.egnyte-it.com/browse/PENDO-592" TargetMode="External"/><Relationship Id="rId6" Type="http://schemas.openxmlformats.org/officeDocument/2006/relationships/hyperlink" Target="https://jira.egnyte-it.com/browse/PENDO-617" TargetMode="External"/><Relationship Id="rId7" Type="http://schemas.openxmlformats.org/officeDocument/2006/relationships/hyperlink" Target="https://jira.egnyte-it.com/browse/PENDO-618" TargetMode="External"/><Relationship Id="rId8" Type="http://schemas.openxmlformats.org/officeDocument/2006/relationships/hyperlink" Target="https://egnyte.productboard.com/entity-detail/features/87c4941a-0d16-4f31-adfc-f30b6fcb399c" TargetMode="External"/><Relationship Id="rId9" Type="http://schemas.openxmlformats.org/officeDocument/2006/relationships/hyperlink" Target="https://jira.egnyte-it.com/browse/GR-588"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8780d3a-51e1-4b3e-a26f-4d58839be35d" TargetMode="External"/><Relationship Id="rId3" Type="http://schemas.openxmlformats.org/officeDocument/2006/relationships/hyperlink" Target="https://jira.egnyte-it.com/browse/CFS-66426"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679d974-65de-4dc9-9b27-b535d9294978" TargetMode="External"/><Relationship Id="rId3" Type="http://schemas.openxmlformats.org/officeDocument/2006/relationships/hyperlink" Target="https://jira.egnyte-it.com/browse/APPS-13455"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81f3e4-203b-44e0-a4d6-76ff6f6a9c99" TargetMode="External"/><Relationship Id="rId3" Type="http://schemas.openxmlformats.org/officeDocument/2006/relationships/hyperlink" Target="https://jira.egnyte-it.com/browse/APPS-13022"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931f58c-fde4-45b4-bc17-15deb66bdad1" TargetMode="External"/><Relationship Id="rId3" Type="http://schemas.openxmlformats.org/officeDocument/2006/relationships/hyperlink" Target="https://jira.egnyte-it.com/browse/APPS-13645"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3022" TargetMode="External"/><Relationship Id="rId3" Type="http://schemas.openxmlformats.org/officeDocument/2006/relationships/hyperlink" Target="https://egnyte.productboard.com/entity-detail/features/68adf8f5-e7ba-4cad-af96-a3dca57726dd"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hyperlink" Target="https://egnyte.productboard.com/entity-detail/features/eb17087f-1bd1-4182-beef-6d9deba927c6" TargetMode="External"/><Relationship Id="rId4" Type="http://schemas.openxmlformats.org/officeDocument/2006/relationships/hyperlink" Target="https://jira.egnyte-it.com/browse/CFS-63574"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hyperlink" Target="https://egnyte.productboard.com/entity-detail/features/a9d1d980-f3e5-44e8-815f-e08aed1da02b" TargetMode="External"/><Relationship Id="rId4" Type="http://schemas.openxmlformats.org/officeDocument/2006/relationships/hyperlink" Target="https://jira.egnyte-it.com/browse/CFS-52807" TargetMode="External"/><Relationship Id="rId5" Type="http://schemas.openxmlformats.org/officeDocument/2006/relationships/hyperlink" Target="https://egnyte.atlassian.net/wiki/spaces/AEC/pages/258376949/Project+Center"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a6a7064-5bae-4d50-bab3-e5bcef920fbd" TargetMode="External"/><Relationship Id="rId3" Type="http://schemas.openxmlformats.org/officeDocument/2006/relationships/hyperlink" Target="No requirements"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ecaaa4c-fa15-4cc4-8b5f-c9babe3e4fc3"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746651753/ACC+Integration" TargetMode="External"/><Relationship Id="rId3" Type="http://schemas.openxmlformats.org/officeDocument/2006/relationships/hyperlink" Target="https://www.figma.com/design/LlzP9CPnCoI44cAH0oKlPU/Egnyte-to-ACC-bi-directional-connection-%5BUX-3132%5D?node-id=201-376&amp;node-type=canvas&amp;t=3IHBOcnMUsa8sDuO-0" TargetMode="External"/><Relationship Id="rId4" Type="http://schemas.openxmlformats.org/officeDocument/2006/relationships/hyperlink" Target="https://egnyte.productboard.com/entity-detail/features/3dcc230f-176f-4fb8-8bf9-6ec090604548" TargetMode="External"/><Relationship Id="rId5" Type="http://schemas.openxmlformats.org/officeDocument/2006/relationships/hyperlink" Target="https://jira.egnyte-it.com/browse/DEL-40646"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9d12767-37d1-4d7f-8fc9-5c2320bbb472" TargetMode="External"/><Relationship Id="rId3" Type="http://schemas.openxmlformats.org/officeDocument/2006/relationships/hyperlink" Target="https://jira.egnyte-it.com/browse/SRV-2516" TargetMode="External"/><Relationship Id="rId4" Type="http://schemas.openxmlformats.org/officeDocument/2006/relationships/hyperlink" Target="https://egnyte.atlassian.net/wiki/spaces/AEC/pages/888373464/ODA+Preview+Additional+UI+Capabilities+-+User+Storie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10bc93b-cce8-4bae-8b24-2983b54c1f64" TargetMode="External"/><Relationship Id="rId3" Type="http://schemas.openxmlformats.org/officeDocument/2006/relationships/hyperlink" Target="https://egnyte.atlassian.net/wiki/spaces/CFS/pages/1432191059/Team+Management+enhancement"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67568e-b099-4e76-8636-8fc03fdec0bf" TargetMode="External"/><Relationship Id="rId3" Type="http://schemas.openxmlformats.org/officeDocument/2006/relationships/hyperlink" Target="https://jira.egnyte-it.com/browse/LS-415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3023" TargetMode="External"/><Relationship Id="rId3" Type="http://schemas.openxmlformats.org/officeDocument/2006/relationships/hyperlink" Target="https://egnyte.productboard.com/entity-detail/features/11570be1-32b4-4684-8da0-4dd01b134595"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e13732f-3ef2-495f-93e1-8c1db164eb46"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71fafb-3c1a-4072-b112-6b61d28939fb"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0ee8282-5cc1-4033-932e-359d1c59c819" TargetMode="External"/><Relationship Id="rId3" Type="http://schemas.openxmlformats.org/officeDocument/2006/relationships/hyperlink" Target="https://jira.egnyte-it.com/browse/DEL-22618" TargetMode="External"/><Relationship Id="rId4" Type="http://schemas.openxmlformats.org/officeDocument/2006/relationships/hyperlink" Target="https://egnyte.atlassian.net/wiki/spaces/DEL/pages/1425834087/Scheduled+Reviews+for+Permission+Review+Requests+and+SC+Reviews"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4cea1e2-736b-43d3-85a1-cd17ba58f927" TargetMode="External"/><Relationship Id="rId3" Type="http://schemas.openxmlformats.org/officeDocument/2006/relationships/hyperlink" Target="https://jira.egnyte-it.com/browse/DEL-43511"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hyperlink" Target="https://egnyte.productboard.com/entity-detail/features/bb0403fb-a317-4052-b554-04f78a9b5171" TargetMode="External"/><Relationship Id="rId4" Type="http://schemas.openxmlformats.org/officeDocument/2006/relationships/hyperlink" Target="https://jira.egnyte-it.com/browse/EGD-21555" TargetMode="External"/><Relationship Id="rId5" Type="http://schemas.openxmlformats.org/officeDocument/2006/relationships/hyperlink" Target="https://egnyte.atlassian.net/wiki/spaces/EDrive/pages/1221197835/Egnyte+Actions+-+Windows+11+Support"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hyperlink" Target="https://egnyte.productboard.com/entity-detail/features/31e10484-aea8-4cc4-84d1-7533d7d5b71a" TargetMode="External"/><Relationship Id="rId4" Type="http://schemas.openxmlformats.org/officeDocument/2006/relationships/hyperlink" Target="https://jira.egnyte-it.com/browse/EGD-20540"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569e8f0-037a-4f04-8e30-a9df1074c2a5"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0b7a70-e086-4a5b-8ef5-24a3afdd4f5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07a19a8-5842-468d-84c2-9fab6ed7c0ef"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file/Xyhi03eWgv6tnwzq4RwcQA/CS-~~-Role-based-Link-Sharing-Controls~~(UX-1899)?node-id=2%3A5079&amp;t=wNGi4ZnNg81Ymlcp-0" TargetMode="External"/><Relationship Id="rId3" Type="http://schemas.openxmlformats.org/officeDocument/2006/relationships/hyperlink" Target="https://www.figma.com/file/x8gotwY1pLOoZERmnOiKI0/CS-~~-Role-based-Link-Sharing-Controls-~~-Q2-2023?node-id=1-5217&amp;t=R6pDhEjG65kCZK9r-0#396444732" TargetMode="External"/><Relationship Id="rId4" Type="http://schemas.openxmlformats.org/officeDocument/2006/relationships/hyperlink" Target="https://egnyte.productboard.com/entity-detail/features/eb0dd056-930f-41ce-94f6-bdd64bc380e6" TargetMode="External"/><Relationship Id="rId5" Type="http://schemas.openxmlformats.org/officeDocument/2006/relationships/hyperlink" Target="https://jira.egnyte-it.com/browse/DEL-31667"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b2f2f61-715e-4b99-94f2-1131bb88c5a1" TargetMode="External"/><Relationship Id="rId3" Type="http://schemas.openxmlformats.org/officeDocument/2006/relationships/hyperlink" Target="https://jira.egnyte-it.com/browse/DEL-44353" TargetMode="External"/><Relationship Id="rId4" Type="http://schemas.openxmlformats.org/officeDocument/2006/relationships/hyperlink" Target="https://egnyte.atlassian.net/wiki/spaces/DEL/pages/1433796679/Provide+ability+to+pause+archival+deletion+policies"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hyperlink" Target="https://egnyte.productboard.com/entity-detail/features/8e3f45c1-303a-4da6-83fe-5249b7b02aa0" TargetMode="External"/><Relationship Id="rId4" Type="http://schemas.openxmlformats.org/officeDocument/2006/relationships/hyperlink" Target="https://jira.egnyte-it.com/browse/CFS-65375" TargetMode="External"/><Relationship Id="rId5" Type="http://schemas.openxmlformats.org/officeDocument/2006/relationships/hyperlink" Target="https://egnyte.atlassian.net/wiki/spaces/CFS/pages/984940567/Multi+document+envelope"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2fd759-6b23-4903-a6e2-d852593ddb2b" TargetMode="External"/><Relationship Id="rId3" Type="http://schemas.openxmlformats.org/officeDocument/2006/relationships/hyperlink" Target="https://jira.egnyte-it.com/browse/CFS-67745" TargetMode="External"/><Relationship Id="rId4" Type="http://schemas.openxmlformats.org/officeDocument/2006/relationships/hyperlink" Target="https://egnyte.atlassian.net/wiki/spaces/CFS/pages/1428062312/Bulk+sending+eSignature+request"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a51ac4b-ad65-4cdf-b221-5ca24c4634cf" TargetMode="External"/><Relationship Id="rId3" Type="http://schemas.openxmlformats.org/officeDocument/2006/relationships/hyperlink" Target="https://jira.egnyte-it.com/browse/CFS-64734" TargetMode="External"/><Relationship Id="rId4" Type="http://schemas.openxmlformats.org/officeDocument/2006/relationships/hyperlink" Target="See description"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34bad58-b20c-4145-b173-a037533cca68" TargetMode="External"/><Relationship Id="rId3" Type="http://schemas.openxmlformats.org/officeDocument/2006/relationships/hyperlink" Target="https://jira.egnyte-it.com/browse/CFS-67268" TargetMode="External"/><Relationship Id="rId4" Type="http://schemas.openxmlformats.org/officeDocument/2006/relationships/hyperlink" Target="https://egnyte.atlassian.net/wiki/spaces/CFS/pages/1445462058/Group+management+improvements+user+stories"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e2e044f-1c1f-42d6-abfc-b150a3c506eb" TargetMode="External"/><Relationship Id="rId3" Type="http://schemas.openxmlformats.org/officeDocument/2006/relationships/hyperlink" Target="https://egnyte.atlassian.net/wiki/spaces/CFS/pages/1512046594/Scheduled+reports+enhancements+user+stories"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hyperlink" Target="https://egnyte.productboard.com/entity-detail/features/2b696a9a-1788-4d4b-b383-c0b4aa87118a" TargetMode="External"/><Relationship Id="rId4" Type="http://schemas.openxmlformats.org/officeDocument/2006/relationships/hyperlink" Target="https://jira.egnyte-it.com/browse/DEL-44656"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hyperlink" Target="https://egnyte.productboard.com/entity-detail/features/3e08e5bd-1157-4d7f-95b7-be1d15b1e149" TargetMode="External"/><Relationship Id="rId4" Type="http://schemas.openxmlformats.org/officeDocument/2006/relationships/hyperlink" Target="https://jira.egnyte-it.com/browse/DEL-43523" TargetMode="Externa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Uncategorized</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APIs for Initiating and Managing Cloud Migrations</a:t>
            </a:r>
          </a:p>
        </p:txBody>
      </p:sp>
      <p:sp>
        <p:nvSpPr>
          <p:cNvPr id="3" name="Content Placeholder 2"/>
          <p:cNvSpPr>
            <a:spLocks noGrp="1"/>
          </p:cNvSpPr>
          <p:nvPr>
            <p:ph idx="1" sz="half"/>
          </p:nvPr>
        </p:nvSpPr>
        <p:spPr/>
        <p:txBody>
          <a:bodyPr/>
          <a:lstStyle/>
          <a:p>
            <a:pPr>
              <a:spcAft>
                <a:spcPts val="600"/>
              </a:spcAft>
            </a:pPr>
            <a:r>
              <a:rPr sz="1100" b="0" u="none">
                <a:latin typeface="Avenir"/>
              </a:rPr>
              <a:t>Need to offer APIs to initiate and manage migrations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DEL-41756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Backup to S3 and Wasabi</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MSP and channel partners want to create a 2nd copy of Egnyte data on S3 or Wasabi storage. This is in order to meet their compliance needs.</a:t>
            </a:r>
          </a:p>
          <a:p>
            <a:pPr>
              <a:spcAft>
                <a:spcPts val="600"/>
              </a:spcAft>
            </a:pPr>
            <a:r>
              <a:rPr sz="1100" b="1" u="none">
                <a:latin typeface="Avenir"/>
              </a:rPr>
              <a:t>How do we solve it?</a:t>
            </a:r>
          </a:p>
          <a:p>
            <a:pPr>
              <a:spcAft>
                <a:spcPts val="600"/>
              </a:spcAft>
            </a:pPr>
            <a:r>
              <a:rPr sz="1100" b="0" u="none">
                <a:latin typeface="Avenir"/>
              </a:rPr>
              <a:t>Make External Replication available to MSP's and partners. Have a simplified UI workflow to enable replication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Decouple labels permissions from classify and govern permissions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 a Microsoft content source, permissions for labels are tightly coupled with permissions for classify and govern. This presents a problem for customers who require labeling only but have to authorize permissions into their Microsoft environment for classify and govern as well.</a:t>
            </a:r>
          </a:p>
          <a:p>
            <a:pPr>
              <a:spcAft>
                <a:spcPts val="600"/>
              </a:spcAft>
            </a:pPr>
            <a:r>
              <a:rPr sz="1100" b="1" u="none">
                <a:latin typeface="Avenir"/>
              </a:rPr>
              <a:t>User Story</a:t>
            </a:r>
          </a:p>
          <a:p>
            <a:pPr>
              <a:spcAft>
                <a:spcPts val="600"/>
              </a:spcAft>
            </a:pPr>
            <a:r>
              <a:rPr sz="1100" b="0" u="none">
                <a:latin typeface="Avenir"/>
              </a:rPr>
              <a:t>As a business user I require decoupled permissions scope for labels and classify and govern so that I authorize only the level of permissions required into my Microsoft environment.</a:t>
            </a:r>
          </a:p>
          <a:p>
            <a:pPr>
              <a:spcAft>
                <a:spcPts val="600"/>
              </a:spcAft>
            </a:pPr>
            <a:r>
              <a:rPr sz="1100" b="1" u="none">
                <a:latin typeface="Avenir"/>
              </a:rPr>
              <a:t>Feature Description</a:t>
            </a:r>
          </a:p>
          <a:p>
            <a:pPr>
              <a:spcAft>
                <a:spcPts val="400"/>
              </a:spcAft>
            </a:pPr>
            <a:r>
              <a:t>• Create a new app scope for Purview label permissions only</a:t>
            </a:r>
          </a:p>
          <a:p>
            <a:pPr>
              <a:spcAft>
                <a:spcPts val="400"/>
              </a:spcAft>
            </a:pPr>
            <a:r>
              <a:t>• Remove Purview label permissions from current classify and govern app scope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Shore the Core</a:t>
            </a:r>
          </a:p>
        </p:txBody>
      </p:sp>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0" u="none">
                <a:latin typeface="Avenir"/>
              </a:rPr>
              <a:t>Currently, Microsoft doesn't provide enough information to determine whether a user or system action is causing the anomalous file access/download activity for Windows Explorer. This causes a lot of false-positive detections as well as many ESCs. We need to figure out how to better analyze and detect file activity for Windows Explorer to prevent this from occurring.</a:t>
            </a:r>
          </a:p>
          <a:p>
            <a:pPr>
              <a:spcAft>
                <a:spcPts val="600"/>
              </a:spcAft>
            </a:pPr>
            <a:r>
              <a:rPr sz="1100" b="1" u="none">
                <a:latin typeface="Avenir"/>
              </a:rPr>
              <a:t>Requirements:</a:t>
            </a:r>
          </a:p>
          <a:p>
            <a:pPr>
              <a:spcAft>
                <a:spcPts val="400"/>
              </a:spcAft>
            </a:pPr>
            <a:r>
              <a:t>• Analyze file actions for Windows Explorer to help separate system actions (e.g. search indexing) from actual user access/download actions</a:t>
            </a:r>
          </a:p>
          <a:p>
            <a:pPr>
              <a:spcAft>
                <a:spcPts val="400"/>
              </a:spcAft>
            </a:pPr>
            <a:r>
              <a:t>• Can the amount of time accessed be used?</a:t>
            </a:r>
          </a:p>
          <a:p>
            <a:pPr>
              <a:spcAft>
                <a:spcPts val="400"/>
              </a:spcAft>
            </a:pPr>
            <a:r>
              <a:t>• Provide the ability to filter out the system events an only capture user generated events</a:t>
            </a:r>
          </a:p>
          <a:p>
            <a:pPr>
              <a:spcAft>
                <a:spcPts val="400"/>
              </a:spcAft>
            </a:pPr>
            <a:r>
              <a:t>• Only user generated events should be used for Unusual Access detections</a:t>
            </a:r>
          </a:p>
          <a:p>
            <a:pPr>
              <a:spcAft>
                <a:spcPts val="600"/>
              </a:spcAft>
            </a:pPr>
            <a:r>
              <a:rPr sz="1100" b="1" u="none">
                <a:latin typeface="Avenir"/>
              </a:rPr>
              <a:t>No UX Design Required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DEL-31632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 New Issue Categories</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https://egnyte.atlassian.net/wiki/spaces/DEL/pages/1065386630/Issues+-+Risk+vs+Data+Access+Hygiene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DEL-42493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Folder Insights in CFS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r>
              <a:rPr sz="1100" b="0" u="none">
                <a:latin typeface="Avenir"/>
              </a:rPr>
              <a:t>After providing visibility into the basic Content Lifecycle analytics we want to expand what S&amp;G information we show users in CFS</a:t>
            </a:r>
          </a:p>
          <a:p>
            <a:pPr>
              <a:spcAft>
                <a:spcPts val="600"/>
              </a:spcAft>
            </a:pPr>
            <a:r>
              <a:rPr sz="1100" b="1" u="none">
                <a:latin typeface="Avenir"/>
              </a:rPr>
              <a:t>User Story</a:t>
            </a:r>
          </a:p>
          <a:p>
            <a:pPr>
              <a:spcAft>
                <a:spcPts val="600"/>
              </a:spcAft>
            </a:pPr>
            <a:r>
              <a:rPr sz="1100" b="0" u="none">
                <a:latin typeface="Avenir"/>
              </a:rPr>
              <a:t>As a user, I want to be able to access information about my files without needing to navigate to Secure &amp; Govern</a:t>
            </a:r>
          </a:p>
          <a:p>
            <a:pPr>
              <a:spcAft>
                <a:spcPts val="600"/>
              </a:spcAft>
            </a:pPr>
            <a:r>
              <a:rPr sz="1100" b="1" u="none">
                <a:latin typeface="Avenir"/>
              </a:rPr>
              <a:t>Feature Description:</a:t>
            </a:r>
          </a:p>
          <a:p>
            <a:pPr>
              <a:spcAft>
                <a:spcPts val="400"/>
              </a:spcAft>
            </a:pPr>
            <a:r>
              <a:t>• Create S&amp;G Insight badge component placed in a Status column of the files list on the folder level</a:t>
            </a:r>
          </a:p>
          <a:p>
            <a:pPr>
              <a:spcAft>
                <a:spcPts val="400"/>
              </a:spcAft>
            </a:pPr>
            <a:r>
              <a:t>• Badge should show the number of S&amp;G Insights for given folder</a:t>
            </a:r>
          </a:p>
          <a:p>
            <a:pPr>
              <a:spcAft>
                <a:spcPts val="600"/>
              </a:spcAft>
            </a:pPr>
            <a:r>
              <a:rPr sz="1100" b="1" u="none">
                <a:latin typeface="Avenir"/>
              </a:rPr>
              <a:t>Public Summary</a:t>
            </a:r>
          </a:p>
          <a:p>
            <a:pPr>
              <a:spcAft>
                <a:spcPts val="600"/>
              </a:spcAft>
            </a:pPr>
            <a:r>
              <a:rPr sz="1100" b="0" u="none">
                <a:latin typeface="Avenir"/>
              </a:rPr>
              <a:t>The folder insights feature has proven to be a valuable feature to Egnyte customers, with over 30% of eligible domains utilizing the feature in the first 2 months after release, without any type of promotion at all. We want to further increase the value of this feature by both expanding the information it presents and also displaying notifications to users when certain data thresholds are crossed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DEL-41981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Delegate Issue to Data Owner</a:t>
            </a:r>
          </a:p>
        </p:txBody>
      </p:sp>
      <p:sp>
        <p:nvSpPr>
          <p:cNvPr id="3" name="Content Placeholder 2"/>
          <p:cNvSpPr>
            <a:spLocks noGrp="1"/>
          </p:cNvSpPr>
          <p:nvPr>
            <p:ph idx="1" sz="half"/>
          </p:nvPr>
        </p:nvSpPr>
        <p:spPr/>
        <p:txBody>
          <a:bodyPr/>
          <a:lstStyle/>
          <a:p>
            <a:pPr>
              <a:spcAft>
                <a:spcPts val="800"/>
              </a:spcAft>
            </a:pPr>
            <a:r>
              <a:rPr sz="1100" b="1" u="none">
                <a:latin typeface="Avenir"/>
              </a:rPr>
              <a:t>Overview</a:t>
            </a:r>
          </a:p>
          <a:p>
            <a:pPr>
              <a:spcAft>
                <a:spcPts val="600"/>
              </a:spcAft>
            </a:pPr>
            <a:r>
              <a:rPr sz="1100" b="0" u="none">
                <a:latin typeface="Avenir"/>
              </a:rPr>
              <a:t>Customers that heavily use Data Owners want the ability to a delegate an Issue to a Data Owner from the Issues view or automatically via Auto-Remediation rules.</a:t>
            </a:r>
          </a:p>
          <a:p>
            <a:pPr>
              <a:spcAft>
                <a:spcPts val="600"/>
              </a:spcAft>
            </a:pPr>
            <a:r>
              <a:rPr sz="1100" b="1" u="none">
                <a:latin typeface="Avenir"/>
              </a:rPr>
              <a:t>Customers:</a:t>
            </a:r>
            <a:r>
              <a:rPr sz="1100" b="0" u="none">
                <a:latin typeface="Avenir"/>
              </a:rPr>
              <a:t>IPG, Sequoia</a:t>
            </a:r>
          </a:p>
          <a:p>
            <a:pPr>
              <a:spcAft>
                <a:spcPts val="800"/>
              </a:spcAft>
            </a:pPr>
            <a:r>
              <a:rPr sz="1100" b="1" u="none">
                <a:latin typeface="Avenir"/>
              </a:rPr>
              <a:t>Requirements</a:t>
            </a:r>
          </a:p>
          <a:p>
            <a:pPr>
              <a:spcAft>
                <a:spcPts val="600"/>
              </a:spcAft>
            </a:pPr>
            <a:r>
              <a:rPr sz="1100" b="0" u="none">
                <a:latin typeface="Avenir"/>
              </a:rPr>
              <a:t>See linked Epic in Jira</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Enable Power Users Folder Full access to Folders they Create</a:t>
            </a:r>
          </a:p>
        </p:txBody>
      </p:sp>
      <p:sp>
        <p:nvSpPr>
          <p:cNvPr id="3" name="Content Placeholder 2"/>
          <p:cNvSpPr>
            <a:spLocks noGrp="1"/>
          </p:cNvSpPr>
          <p:nvPr>
            <p:ph idx="1" sz="half"/>
          </p:nvPr>
        </p:nvSpPr>
        <p:spPr/>
        <p:txBody>
          <a:bodyPr/>
          <a:lstStyle/>
          <a:p>
            <a:pPr>
              <a:spcAft>
                <a:spcPts val="600"/>
              </a:spcAft>
            </a:pPr>
            <a:r>
              <a:rPr sz="1100" b="0" u="none">
                <a:latin typeface="Avenir"/>
              </a:rPr>
              <a:t>In order for a power user to have S&amp;G visibility, the power user must have Folder Full access to the individual folders to see issues and sensitive content in their S&amp;G instance.</a:t>
            </a:r>
          </a:p>
          <a:p>
            <a:pPr>
              <a:spcAft>
                <a:spcPts val="600"/>
              </a:spcAft>
            </a:pPr>
            <a:r>
              <a:rPr sz="1100" b="0" u="none">
                <a:latin typeface="Avenir"/>
              </a:rPr>
              <a:t>This feature would delegate Folder Full access to power users for any sub-folder(s) that they create where they have Folder Editor permissions in the parent folder.  This would mitigate having the Egnyte Admin user needing to do it on-demand at-request by the Power User and this also empowers the Power User from a CFS perspective to be able to have folder full access to the folders and content that they are creating and populating and as such the ability to delete any unintentionally created files in the folder that they currently only have Folder Editor privileges to.</a:t>
            </a:r>
          </a:p>
          <a:p>
            <a:pPr>
              <a:spcAft>
                <a:spcPts val="600"/>
              </a:spcAft>
            </a:pPr>
            <a:r>
              <a:rPr sz="1100" b="0" u="none">
                <a:latin typeface="Avenir"/>
              </a:rPr>
              <a:t>This feature would result in the following capabilities:</a:t>
            </a:r>
          </a:p>
          <a:p>
            <a:pPr>
              <a:spcAft>
                <a:spcPts val="600"/>
              </a:spcAft>
            </a:pPr>
            <a:r>
              <a:rPr sz="1100" b="0" u="none">
                <a:latin typeface="Avenir"/>
              </a:rPr>
              <a:t>1. Configuration to enable Folder Full access to Folder Editors for folder editor-created folders</a:t>
            </a:r>
          </a:p>
          <a:p>
            <a:pPr>
              <a:spcAft>
                <a:spcPts val="600"/>
              </a:spcAft>
            </a:pPr>
            <a:r>
              <a:rPr sz="1100" b="0" u="none">
                <a:latin typeface="Avenir"/>
              </a:rPr>
              <a:t>In Settings, Configuration - User Types &amp; Roles - under Power User - the following configuration should be enabled  -</a:t>
            </a:r>
          </a:p>
          <a:p>
            <a:pPr>
              <a:spcAft>
                <a:spcPts val="600"/>
              </a:spcAft>
            </a:pPr>
            <a:r>
              <a:rPr sz="1100" b="0" u="none">
                <a:latin typeface="Avenir"/>
              </a:rPr>
              <a:t>Configuration (</a:t>
            </a:r>
            <a:r>
              <a:rPr sz="1100" b="1" u="none">
                <a:latin typeface="Avenir"/>
              </a:rPr>
              <a:t>bolded values</a:t>
            </a:r>
            <a:r>
              <a:rPr sz="1100" b="0" u="none">
                <a:latin typeface="Avenir"/>
              </a:rPr>
              <a:t>are</a:t>
            </a:r>
            <a:r>
              <a:rPr sz="1100" b="1" u="none">
                <a:latin typeface="Avenir"/>
              </a:rPr>
              <a:t>default</a:t>
            </a:r>
            <a:r>
              <a:rPr sz="1100" b="0" u="none">
                <a:latin typeface="Avenir"/>
              </a:rPr>
              <a:t>):</a:t>
            </a:r>
          </a:p>
          <a:p>
            <a:pPr>
              <a:spcAft>
                <a:spcPts val="600"/>
              </a:spcAft>
            </a:pPr>
            <a:r>
              <a:rPr sz="1100" b="0" u="none">
                <a:latin typeface="Avenir"/>
              </a:rPr>
              <a:t>Option A: Delegated</a:t>
            </a:r>
            <a:r>
              <a:rPr sz="1100" b="1" u="none">
                <a:latin typeface="Avenir"/>
              </a:rPr>
              <a:t>Folder Full role</a:t>
            </a:r>
            <a:r>
              <a:rPr sz="1100" b="0" u="none">
                <a:latin typeface="Avenir"/>
              </a:rPr>
              <a:t>when creating a new folder  – Enabled</a:t>
            </a:r>
            <a:r>
              <a:rPr sz="1100" b="1" u="none">
                <a:latin typeface="Avenir"/>
              </a:rPr>
              <a:t>(True,</a:t>
            </a:r>
            <a:r>
              <a:rPr sz="1100" b="0" u="none">
                <a:latin typeface="Avenir"/>
              </a:rPr>
              <a:t>False**)**</a:t>
            </a:r>
          </a:p>
          <a:p>
            <a:pPr>
              <a:spcAft>
                <a:spcPts val="600"/>
              </a:spcAft>
            </a:pPr>
            <a:r>
              <a:rPr sz="1100" b="0" u="none">
                <a:latin typeface="Avenir"/>
              </a:rPr>
              <a:t>Option B: Delegated role when creating a new folder – Picklist: (</a:t>
            </a:r>
            <a:r>
              <a:rPr sz="1100" b="1" u="none">
                <a:latin typeface="Avenir"/>
              </a:rPr>
              <a:t>Folder Full</a:t>
            </a:r>
            <a:r>
              <a:rPr sz="1100" b="0" u="none">
                <a:latin typeface="Avenir"/>
              </a:rPr>
              <a:t>, Folder Owner, None)</a:t>
            </a:r>
          </a:p>
          <a:p>
            <a:pPr>
              <a:spcAft>
                <a:spcPts val="600"/>
              </a:spcAft>
            </a:pPr>
            <a:r>
              <a:rPr sz="1100" b="0" u="none">
                <a:latin typeface="Avenir"/>
              </a:rPr>
              <a:t>2. When the Value is True or Folder Full (depending on Option A or B) for this feature in Settings/Configuration/User Types&amp;Roles/Power User - then any new folder created by a Folder Editor will result in the permission promotion/escalation of the newly created folder for the folder editor who created the folder to Folder Full.</a:t>
            </a:r>
          </a:p>
          <a:p>
            <a:pPr>
              <a:spcAft>
                <a:spcPts val="600"/>
              </a:spcAft>
            </a:pPr>
            <a:r>
              <a:rPr sz="1100" b="0" u="none">
                <a:latin typeface="Avenir"/>
              </a:rPr>
              <a:t>3. This value will be default set to True or Folder Full (depending on Option A or B) for all domains upon release, as there should be minimal impact to existing workflows since the feature upon release will only impact newly created folders and not existing folders.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CFS-63434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Read the label from an uploaded file and insert it into file metadata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Files that have been stamped with a Purview-label outside of Egnyte and then uploaded into Egnyte do not have this label information available with the file metadata in Egnyte. Such files do not show in search results by metadata.</a:t>
            </a:r>
          </a:p>
          <a:p>
            <a:pPr>
              <a:spcAft>
                <a:spcPts val="600"/>
              </a:spcAft>
            </a:pPr>
            <a:r>
              <a:rPr sz="1100" b="1" u="none">
                <a:latin typeface="Avenir"/>
              </a:rPr>
              <a:t>User Story</a:t>
            </a:r>
          </a:p>
          <a:p>
            <a:pPr>
              <a:spcAft>
                <a:spcPts val="600"/>
              </a:spcAft>
            </a:pPr>
            <a:r>
              <a:rPr sz="1100" b="0" u="none">
                <a:latin typeface="Avenir"/>
              </a:rPr>
              <a:t>As a business user I would like to automatically read the Purview-label, if it exists, on an uploaded file and insert this into the file's metadata in Egnyte so that I can search for all files in Egnyte that have the same Purview-label.</a:t>
            </a:r>
          </a:p>
          <a:p>
            <a:pPr>
              <a:spcAft>
                <a:spcPts val="600"/>
              </a:spcAft>
            </a:pPr>
            <a:r>
              <a:rPr sz="1100" b="1" u="none">
                <a:latin typeface="Avenir"/>
              </a:rPr>
              <a:t>Feature Description</a:t>
            </a:r>
          </a:p>
          <a:p>
            <a:pPr>
              <a:spcAft>
                <a:spcPts val="400"/>
              </a:spcAft>
            </a:pPr>
            <a:r>
              <a:t>• When a file is uploaded to Egnyte, check if the file already has a Purview-label</a:t>
            </a:r>
          </a:p>
          <a:p>
            <a:pPr>
              <a:spcAft>
                <a:spcPts val="400"/>
              </a:spcAft>
            </a:pPr>
            <a:r>
              <a:t>• If yes, read the Purview-label information and insert it into the file's metadata</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CMMC Compliance</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Cloud Migration Sources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*.egnytegov.com domains support for SS devices</a:t>
            </a:r>
          </a:p>
        </p:txBody>
      </p:sp>
      <p:sp>
        <p:nvSpPr>
          <p:cNvPr id="3" name="Content Placeholder 2"/>
          <p:cNvSpPr>
            <a:spLocks noGrp="1"/>
          </p:cNvSpPr>
          <p:nvPr>
            <p:ph idx="1" sz="half"/>
          </p:nvPr>
        </p:nvSpPr>
        <p:spPr/>
        <p:txBody>
          <a:bodyPr/>
          <a:lstStyle/>
          <a:p>
            <a:pPr>
              <a:spcAft>
                <a:spcPts val="600"/>
              </a:spcAft>
            </a:pPr>
            <a:r>
              <a:rPr sz="1100" b="0" u="none">
                <a:latin typeface="Avenir"/>
              </a:rPr>
              <a:t>Currently SS devices does not take *.egnytegov.com as domains as its hardcoded to *.egnyte.com domains only.</a:t>
            </a:r>
          </a:p>
          <a:p>
            <a:pPr>
              <a:spcAft>
                <a:spcPts val="600"/>
              </a:spcAft>
            </a:pPr>
            <a:r>
              <a:rPr sz="1100" b="0" u="none">
                <a:latin typeface="Avenir"/>
              </a:rPr>
              <a:t>There is strong business need to support fedRAMP supported domains as more customers are opting for it and SS is the only device which is currently supported on public cloud from hybrid appliances.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TRB-8299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1 is a key compliance mandate for DoD contractors and sub-contractors. Proving CMMC Level 1 compliance ensures that DoD contractors and sub-contractors can participate in DoD RFPs. Compliance Managers are required to collect evidence (or artifacts) for all CMMC Level 1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1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1 (Control Number, Control Family, and Control Text)</a:t>
            </a:r>
          </a:p>
          <a:p>
            <a:pPr>
              <a:spcAft>
                <a:spcPts val="400"/>
              </a:spcAft>
            </a:pPr>
            <a:r>
              <a:t>• Mapping CMMC Level 1 controls to Egnyte capabilities</a:t>
            </a:r>
          </a:p>
          <a:p>
            <a:pPr>
              <a:spcAft>
                <a:spcPts val="400"/>
              </a:spcAft>
            </a:pPr>
            <a:r>
              <a:t>• Collecting evidence for CMMC Level 1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DEL-43244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40191"/>
            <a:ext cx="3873500" cy="1667756"/>
          </a:xfrm>
          <a:prstGeom prst="rect">
            <a:avLst/>
          </a:prstGeom>
        </p:spPr>
      </p:pic>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2 is a key compliance mandate for DoD contractors and sub-contractors. Proving CMMC Level 2 compliance ensures that DoD contractors and sub-contractors can participate in DoD RFPs. Compliance Managers are required to collect evidence (or artifacts) for all CMMC Level 2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2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2 (Control Number, Control Family, and Control Text)</a:t>
            </a:r>
          </a:p>
          <a:p>
            <a:pPr>
              <a:spcAft>
                <a:spcPts val="400"/>
              </a:spcAft>
            </a:pPr>
            <a:r>
              <a:t>• Mapping CMMC Level 2 controls to Egnyte capabilities</a:t>
            </a:r>
          </a:p>
          <a:p>
            <a:pPr>
              <a:spcAft>
                <a:spcPts val="400"/>
              </a:spcAft>
            </a:pPr>
            <a:r>
              <a:t>• Collecting evidence for CMMC Level 2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86300"/>
            <a:ext cx="3873500" cy="2775537"/>
          </a:xfrm>
          <a:prstGeom prst="rect">
            <a:avLst/>
          </a:prstGeom>
        </p:spPr>
      </p:pic>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 Support for Smart Cache</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CMMC customers want to deploy Smart Cache in an egnytegov.com domain</a:t>
            </a:r>
          </a:p>
          <a:p>
            <a:pPr>
              <a:spcAft>
                <a:spcPts val="600"/>
              </a:spcAft>
            </a:pPr>
            <a:r>
              <a:rPr sz="1100" b="0" u="none">
                <a:latin typeface="Avenir"/>
              </a:rPr>
              <a:t>How do we solve it?</a:t>
            </a:r>
          </a:p>
          <a:p>
            <a:pPr>
              <a:spcAft>
                <a:spcPts val="600"/>
              </a:spcAft>
            </a:pPr>
            <a:r>
              <a:rPr sz="1100" b="0" u="none">
                <a:latin typeface="Avenir"/>
              </a:rPr>
              <a:t>We need to ensure Smart Cache can register with a *.egnytegov.com domain and is on par in terms of functionality and performance with a Smart Cache on egnyte.com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Introduce Gen 4 Plans</a:t>
            </a:r>
          </a:p>
        </p:txBody>
      </p:sp>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 4 Launch - Trial Registration Pages</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 to aggregate tickets related to updates to trial registration pages for Gen 4 plans.</a:t>
            </a:r>
          </a:p>
          <a:p>
            <a:pPr>
              <a:spcAft>
                <a:spcPts val="600"/>
              </a:spcAft>
            </a:pPr>
            <a:r>
              <a:rPr sz="1100" b="0" u="none">
                <a:latin typeface="Avenir"/>
              </a:rPr>
              <a:t>See tickets for additional information.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APPS-12215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Upsell from G3 and Prior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GR-562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Integrations Enablement (Milestone 2.5)</a:t>
            </a:r>
          </a:p>
        </p:txBody>
      </p:sp>
      <p:sp>
        <p:nvSpPr>
          <p:cNvPr id="3" name="Content Placeholder 2"/>
          <p:cNvSpPr>
            <a:spLocks noGrp="1"/>
          </p:cNvSpPr>
          <p:nvPr>
            <p:ph idx="1" sz="half"/>
          </p:nvPr>
        </p:nvSpPr>
        <p:spPr/>
        <p:txBody>
          <a:bodyPr/>
          <a:lstStyle/>
          <a:p>
            <a:pPr>
              <a:spcAft>
                <a:spcPts val="600"/>
              </a:spcAft>
            </a:pPr>
            <a:r>
              <a:rPr sz="1100" b="0" u="none">
                <a:latin typeface="Avenir"/>
              </a:rPr>
              <a:t>See [</a:t>
            </a:r>
            <a:r>
              <a:rPr sz="1100" b="0" u="sng">
                <a:latin typeface="Avenir"/>
                <a:hlinkClick r:id="rId2"/>
              </a:rPr>
              <a:t>https://egnyte.atlassian.net/wiki/x/BgBEV</a:t>
            </a:r>
            <a:r>
              <a:rPr sz="1100" b="0" u="none">
                <a:latin typeface="Avenir"/>
              </a:rPr>
              <a:t>]</a:t>
            </a:r>
          </a:p>
          <a:p>
            <a:pPr>
              <a:spcAft>
                <a:spcPts val="400"/>
              </a:spcAft>
            </a:pPr>
            <a:r>
              <a:t>• As part of the Onboarding experience, we want to automatically enable all relevant Integrations in the Egnyte App Store, based on the industry specified.</a:t>
            </a:r>
          </a:p>
          <a:p>
            <a:pPr>
              <a:spcAft>
                <a:spcPts val="400"/>
              </a:spcAft>
            </a:pPr>
            <a:r>
              <a:t>• We also want to add a question to the Admin Survey to determine what type of productivity tools they use. We will automatically enable the appropriate integration (Google, MS)</a:t>
            </a:r>
          </a:p>
          <a:p>
            <a:pPr>
              <a:spcAft>
                <a:spcPts val="400"/>
              </a:spcAft>
            </a:pPr>
            <a:r>
              <a:t>• And finally we want to enable both Slack and Teams integrations.</a:t>
            </a:r>
          </a:p>
          <a:p>
            <a:pPr>
              <a:spcAft>
                <a:spcPts val="400"/>
              </a:spcAft>
            </a:pPr>
            <a:r>
              <a:t>• Starting with the 5 industries called out in the App Store, we want to include these integrations if users select any of the following:</a:t>
            </a:r>
          </a:p>
          <a:p>
            <a:pPr>
              <a:spcAft>
                <a:spcPts val="600"/>
              </a:spcAft>
            </a:pPr>
            <a:r>
              <a:rPr sz="1100" b="0" u="none">
                <a:latin typeface="Avenir"/>
              </a:rPr>
              <a:t>PINT team has completed an API for the App Store that will be used for this initiative.</a:t>
            </a:r>
            <a:r>
              <a:rPr sz="1100" b="0" u="none">
                <a:latin typeface="Avenir"/>
              </a:rPr>
              <a:t>[</a:t>
            </a:r>
            <a:r>
              <a:rPr sz="1100" b="0" u="sng">
                <a:latin typeface="Avenir"/>
                <a:hlinkClick r:id="rId3"/>
              </a:rPr>
              <a:t>https://egnyte.atlassian.net/wiki/spaces/PINT/pages/1166082078/App+Store+Configuration+API+for+Egnyte+Platform</a:t>
            </a:r>
            <a:r>
              <a:rPr sz="1100" b="0" u="none">
                <a:latin typeface="Avenir"/>
              </a:rPr>
              <a:t>]</a:t>
            </a:r>
          </a:p>
          <a:p>
            <a:pPr>
              <a:spcAft>
                <a:spcPts val="600"/>
              </a:spcAft>
            </a:pPr>
            <a:r>
              <a:rPr sz="1100" b="0" u="sng">
                <a:latin typeface="Avenir"/>
                <a:hlinkClick r:id="rId4"/>
              </a:rPr>
              <a:t>PINT-15980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6"/>
              </a:rPr>
              <a:t>GR-591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Refinements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Encompasses everything in Milestone 3</a:t>
            </a:r>
          </a:p>
          <a:p>
            <a:pPr>
              <a:spcAft>
                <a:spcPts val="600"/>
              </a:spcAft>
            </a:pPr>
            <a:r>
              <a:rPr sz="1100" b="0" u="none">
                <a:latin typeface="Avenir"/>
              </a:rPr>
              <a:t>Also includes further expansion of AI and S&amp;G Onboarding Tasks.</a:t>
            </a:r>
          </a:p>
          <a:p>
            <a:pPr>
              <a:spcAft>
                <a:spcPts val="600"/>
              </a:spcAft>
            </a:pPr>
            <a:r>
              <a:rPr sz="1100" b="0" u="none">
                <a:latin typeface="Avenir"/>
              </a:rPr>
              <a:t>Please see the Jira Epic.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CFS-66581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1)</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1 includes:</a:t>
            </a:r>
          </a:p>
          <a:p>
            <a:pPr>
              <a:spcAft>
                <a:spcPts val="400"/>
              </a:spcAft>
            </a:pPr>
            <a:r>
              <a:t>• Comprehensive styling, content, and UI updates to the top/header bar (CFS)</a:t>
            </a:r>
          </a:p>
          <a:p>
            <a:pPr>
              <a:spcAft>
                <a:spcPts val="400"/>
              </a:spcAft>
            </a:pPr>
            <a:r>
              <a:t>• Updates to the main (left) navigation styling (CFS)</a:t>
            </a:r>
          </a:p>
          <a:p>
            <a:pPr>
              <a:spcAft>
                <a:spcPts val="400"/>
              </a:spcAft>
            </a:pPr>
            <a:r>
              <a:t>• Introducing brand-new styling to menu buttons (CFS)</a:t>
            </a:r>
          </a:p>
          <a:p>
            <a:pPr>
              <a:spcAft>
                <a:spcPts val="400"/>
              </a:spcAft>
            </a:pPr>
            <a:r>
              <a:t>• Comprehensive overhaul of the right-drawer menu bar, including brand-new colored icons (CFS)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CFS-65726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for Cloud Migration</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2)</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2 includes:</a:t>
            </a:r>
          </a:p>
          <a:p>
            <a:pPr>
              <a:spcAft>
                <a:spcPts val="400"/>
              </a:spcAft>
            </a:pPr>
            <a:r>
              <a:t>• Comprehensive styling, content, and UI updates to the top/header bar (S&amp;G)</a:t>
            </a:r>
          </a:p>
          <a:p>
            <a:pPr>
              <a:spcAft>
                <a:spcPts val="400"/>
              </a:spcAft>
            </a:pPr>
            <a:r>
              <a:t>• Updates to the main (left) navigation styling (S&amp;G)</a:t>
            </a:r>
          </a:p>
          <a:p>
            <a:pPr>
              <a:spcAft>
                <a:spcPts val="400"/>
              </a:spcAft>
            </a:pPr>
            <a:r>
              <a:t>• Introducing brand-new styling to menu buttons (S&amp;G)</a:t>
            </a:r>
          </a:p>
          <a:p>
            <a:pPr>
              <a:spcAft>
                <a:spcPts val="400"/>
              </a:spcAft>
            </a:pPr>
            <a:r>
              <a:t>• Introducing the right-drawer side panel to the UI in S&amp;G. This is also needed for delivering contextual AI + Recommendation Engine capabilities in S&amp;G.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CFS-67266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UI Refresh S&amp;G</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DEL-44118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Document Portal Enhancements</a:t>
            </a:r>
          </a:p>
        </p:txBody>
      </p:sp>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documents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is no way to mark the document optional within the template. To complete the request, an uploader must add all the documents from the template.</a:t>
            </a:r>
          </a:p>
          <a:p>
            <a:pPr>
              <a:spcAft>
                <a:spcPts val="600"/>
              </a:spcAft>
            </a:pPr>
            <a:r>
              <a:rPr sz="1100" b="1" u="none">
                <a:latin typeface="Avenir"/>
              </a:rPr>
              <a:t>User Story</a:t>
            </a:r>
          </a:p>
          <a:p>
            <a:pPr>
              <a:spcAft>
                <a:spcPts val="600"/>
              </a:spcAft>
            </a:pPr>
            <a:r>
              <a:rPr sz="1100" b="0" u="none">
                <a:latin typeface="Avenir"/>
              </a:rPr>
              <a:t>As an Egnyte Domain Administrator or a power user with an assigned role, I would like to mark a specific document optional within the template So that the uploaders can complete the upload request even if that document is skipped</a:t>
            </a:r>
          </a:p>
          <a:p>
            <a:pPr>
              <a:spcAft>
                <a:spcPts val="600"/>
              </a:spcAft>
            </a:pPr>
            <a:r>
              <a:rPr sz="1100" b="1" u="none">
                <a:latin typeface="Avenir"/>
              </a:rPr>
              <a:t>Feature Description</a:t>
            </a:r>
          </a:p>
          <a:p>
            <a:pPr>
              <a:spcAft>
                <a:spcPts val="400"/>
              </a:spcAft>
            </a:pPr>
            <a:r>
              <a:t>• Allow users to mark a document as optional as part of the template.</a:t>
            </a:r>
          </a:p>
          <a:p>
            <a:pPr>
              <a:spcAft>
                <a:spcPts val="400"/>
              </a:spcAft>
            </a:pPr>
            <a:r>
              <a:t>• The optional document can be skipped by an uploader and all the actions should be recorded in the audit report.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User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a Standard User is added to a workspace there is no way to remove them and they are no longer able to access Collaborate</a:t>
            </a:r>
          </a:p>
          <a:p>
            <a:pPr>
              <a:spcAft>
                <a:spcPts val="600"/>
              </a:spcAft>
            </a:pPr>
            <a:r>
              <a:rPr sz="1100" b="1" u="none">
                <a:latin typeface="Avenir"/>
              </a:rPr>
              <a:t>User Story</a:t>
            </a:r>
          </a:p>
          <a:p>
            <a:pPr>
              <a:spcAft>
                <a:spcPts val="600"/>
              </a:spcAft>
            </a:pPr>
            <a:r>
              <a:rPr sz="1100" b="0" u="none">
                <a:latin typeface="Avenir"/>
              </a:rPr>
              <a:t>As a user, I want to be able to remove Standard Users from a workspace, so that they can access Collaborate</a:t>
            </a:r>
          </a:p>
          <a:p>
            <a:pPr>
              <a:spcAft>
                <a:spcPts val="600"/>
              </a:spcAft>
            </a:pPr>
            <a:r>
              <a:rPr sz="1100" b="1" u="none">
                <a:latin typeface="Avenir"/>
              </a:rPr>
              <a:t>Feature Description</a:t>
            </a:r>
          </a:p>
          <a:p>
            <a:pPr>
              <a:spcAft>
                <a:spcPts val="400"/>
              </a:spcAft>
            </a:pPr>
            <a:r>
              <a:t>• Provide external user management screen in Workspace Settings that shows external users and allows you to remove them</a:t>
            </a:r>
          </a:p>
          <a:p>
            <a:pPr>
              <a:spcAft>
                <a:spcPts val="400"/>
              </a:spcAft>
            </a:pPr>
            <a:r>
              <a:t>• If a Standard User is removed from a workspace they should be able to access Collaborate (unless they are associated with other Workspaces)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030051"/>
            <a:ext cx="3873500" cy="2888036"/>
          </a:xfrm>
          <a:prstGeom prst="rect">
            <a:avLst/>
          </a:prstGeom>
        </p:spPr>
      </p:pic>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metadata extraction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External users add document via upload requests, often as photos of documents, and then our customers need to review those documents and often pull out key fields and enter them into other systems.  This can be challenging and time consuming.</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pPr>
              <a:spcAft>
                <a:spcPts val="400"/>
              </a:spcAft>
            </a:pPr>
            <a:r>
              <a:t>• Automatically extract key fields from documents submitted via an upload request</a:t>
            </a:r>
          </a:p>
          <a:p>
            <a:pPr>
              <a:spcAft>
                <a:spcPts val="400"/>
              </a:spcAft>
            </a:pPr>
            <a:r>
              <a:t>• Keep data encrypted at rest as it may be sensitive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841786"/>
            <a:ext cx="3873500" cy="3264565"/>
          </a:xfrm>
          <a:prstGeom prst="rect">
            <a:avLst/>
          </a:prstGeom>
        </p:spPr>
      </p:pic>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Deleting a Workspace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create workspaces and then realize that either they chose the wrong folder or don't want the folder to be treated as a workspace.  Today there is only a way to deactivate the workspace, but not remove it.</a:t>
            </a:r>
          </a:p>
          <a:p>
            <a:pPr>
              <a:spcAft>
                <a:spcPts val="600"/>
              </a:spcAft>
            </a:pPr>
            <a:r>
              <a:rPr sz="1100" b="1" u="none">
                <a:latin typeface="Avenir"/>
              </a:rPr>
              <a:t>User Story</a:t>
            </a:r>
          </a:p>
          <a:p>
            <a:pPr>
              <a:spcAft>
                <a:spcPts val="600"/>
              </a:spcAft>
            </a:pPr>
            <a:r>
              <a:rPr sz="1100" b="0" u="none">
                <a:latin typeface="Avenir"/>
              </a:rPr>
              <a:t>As a user I want to delete a workspace so that the folder is treated as a normal folder in Collaborate</a:t>
            </a:r>
          </a:p>
          <a:p>
            <a:pPr>
              <a:spcAft>
                <a:spcPts val="600"/>
              </a:spcAft>
            </a:pPr>
            <a:r>
              <a:rPr sz="1100" b="1" u="none">
                <a:latin typeface="Avenir"/>
              </a:rPr>
              <a:t>Feature Description</a:t>
            </a:r>
          </a:p>
          <a:p>
            <a:pPr>
              <a:spcAft>
                <a:spcPts val="400"/>
              </a:spcAft>
            </a:pPr>
            <a:r>
              <a:t>• Add new action to workspace settings to delete the workspace</a:t>
            </a:r>
          </a:p>
          <a:p>
            <a:pPr>
              <a:spcAft>
                <a:spcPts val="400"/>
              </a:spcAft>
            </a:pPr>
            <a:r>
              <a:t>• Provide options to delete the folder and to remove external access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CFS-63196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09203"/>
            <a:ext cx="3873500" cy="1929732"/>
          </a:xfrm>
          <a:prstGeom prst="rect">
            <a:avLst/>
          </a:prstGeom>
        </p:spPr>
      </p:pic>
    </p:spTree>
  </p:cSld>
  <p:clrMapOvr>
    <a:masterClrMapping/>
  </p:clrMapOvr>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Open Workspace folder in Collaborate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cannot easily find or navigate to collaborate folder associated with a Workspace.</a:t>
            </a:r>
          </a:p>
          <a:p>
            <a:pPr>
              <a:spcAft>
                <a:spcPts val="600"/>
              </a:spcAft>
            </a:pPr>
            <a:r>
              <a:rPr sz="1100" b="1" u="none">
                <a:latin typeface="Avenir"/>
              </a:rPr>
              <a:t>User Story</a:t>
            </a:r>
          </a:p>
          <a:p>
            <a:pPr>
              <a:spcAft>
                <a:spcPts val="600"/>
              </a:spcAft>
            </a:pPr>
            <a:r>
              <a:rPr sz="1100" b="0" u="none">
                <a:latin typeface="Avenir"/>
              </a:rPr>
              <a:t>As as internal user I want to quickly navigate to Collaborate folder from a Workspace I am working on so that I can interact within Collaborate easily.</a:t>
            </a:r>
          </a:p>
          <a:p>
            <a:pPr>
              <a:spcAft>
                <a:spcPts val="600"/>
              </a:spcAft>
            </a:pPr>
            <a:r>
              <a:rPr sz="1100" b="1" u="none">
                <a:latin typeface="Avenir"/>
              </a:rPr>
              <a:t>Feature Description</a:t>
            </a:r>
          </a:p>
          <a:p>
            <a:pPr>
              <a:spcAft>
                <a:spcPts val="600"/>
              </a:spcAft>
            </a:pPr>
            <a:r>
              <a:rPr sz="1100" b="0" u="none">
                <a:latin typeface="Avenir"/>
              </a:rPr>
              <a:t>Users will be given an option to navigate to Collaborate folder from a Workspace.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CFS-66567</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846295"/>
            <a:ext cx="3873500" cy="3255548"/>
          </a:xfrm>
          <a:prstGeom prst="rect">
            <a:avLst/>
          </a:prstGeom>
        </p:spPr>
      </p:pic>
    </p:spTree>
  </p:cSld>
  <p:clrMapOvr>
    <a:masterClrMapping/>
  </p:clrMapOvr>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Enhanced AI copilot</a:t>
            </a:r>
          </a:p>
        </p:txBody>
      </p:sp>
    </p:spTree>
  </p:cSld>
  <p:clrMapOvr>
    <a:masterClrMapping/>
  </p:clrMapOvr>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[Copilot] Improved Loaders / Streamed responses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experience uncertainty or frustration when Co-Pilot responses take longer to generate. As we wait for the LLM to generate the complete answer &amp; there is limited visual feedback during this period leads to a poor UX.</a:t>
            </a:r>
          </a:p>
          <a:p>
            <a:pPr>
              <a:spcAft>
                <a:spcPts val="600"/>
              </a:spcAft>
            </a:pPr>
            <a:r>
              <a:rPr sz="1100" b="1" u="none">
                <a:latin typeface="Avenir"/>
              </a:rPr>
              <a:t>User Story</a:t>
            </a:r>
          </a:p>
          <a:p>
            <a:pPr>
              <a:spcAft>
                <a:spcPts val="600"/>
              </a:spcAft>
            </a:pPr>
            <a:r>
              <a:rPr sz="1100" b="0" u="none">
                <a:latin typeface="Avenir"/>
              </a:rPr>
              <a:t>As a user, I want to see visual indicators (animations/loaders) and receive streamed responses while the Co-pilot generates an answer, so that I feel confident the system is working and can start consuming information faster.</a:t>
            </a:r>
          </a:p>
          <a:p>
            <a:pPr>
              <a:spcAft>
                <a:spcPts val="600"/>
              </a:spcAft>
            </a:pPr>
            <a:r>
              <a:rPr sz="1100" b="1" u="none">
                <a:latin typeface="Avenir"/>
              </a:rPr>
              <a:t>Feature Description</a:t>
            </a:r>
          </a:p>
          <a:p>
            <a:pPr>
              <a:spcAft>
                <a:spcPts val="400"/>
              </a:spcAft>
            </a:pPr>
            <a:r>
              <a:t>• Introduce animated loaders and display helpful loading text during AI response generation in Copilot and Knowledge Base.</a:t>
            </a:r>
          </a:p>
          <a:p>
            <a:pPr>
              <a:spcAft>
                <a:spcPts val="400"/>
              </a:spcAft>
            </a:pPr>
            <a:r>
              <a:t>• Loaders update state every 2 seconds until streaming begins.</a:t>
            </a:r>
          </a:p>
          <a:p>
            <a:pPr>
              <a:spcAft>
                <a:spcPts val="400"/>
              </a:spcAft>
            </a:pPr>
            <a:r>
              <a:t>• When streaming starts, loaders disappear, and the response is displayed progressively.</a:t>
            </a:r>
          </a:p>
          <a:p>
            <a:pPr>
              <a:spcAft>
                <a:spcPts val="600"/>
              </a:spcAft>
            </a:pPr>
            <a:r>
              <a:rPr sz="1100" b="0" u="sng">
                <a:latin typeface="Avenir"/>
                <a:hlinkClick r:id="rId2"/>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CFS-67395</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pic>
        <p:nvPicPr>
          <p:cNvPr id="8" name="Picture 7" descr="image.png"/>
          <p:cNvPicPr>
            <a:picLocks noChangeAspect="1"/>
          </p:cNvPicPr>
          <p:nvPr/>
        </p:nvPicPr>
        <p:blipFill>
          <a:blip r:embed="rId3"/>
          <a:stretch>
            <a:fillRect/>
          </a:stretch>
        </p:blipFill>
        <p:spPr>
          <a:xfrm>
            <a:off x="4641850" y="1272006"/>
            <a:ext cx="3873500" cy="2404125"/>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E2E Connector - Bidirectional Sync</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[Copilot] Improve Prompt (Wand Icon) on Chat Input UI [Copilot, ASK, and KB]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often struggle to craft clear and effective prompts when interacting with Copilot, ASK, and Knowledge Base. This results in suboptimal model outputs—particularly for small or multi-step queries—leading to a poor user experience and negative perception of product performance. This issue becomes especially evident during onboarding sessions and Sales demos, where non-technical users may not articulate inputs in a way that elicits the desired responses from the system.</a:t>
            </a:r>
          </a:p>
          <a:p>
            <a:pPr>
              <a:spcAft>
                <a:spcPts val="600"/>
              </a:spcAft>
            </a:pPr>
            <a:r>
              <a:rPr sz="1100" b="1" u="none">
                <a:latin typeface="Avenir"/>
              </a:rPr>
              <a:t>User Story</a:t>
            </a:r>
          </a:p>
          <a:p>
            <a:pPr>
              <a:spcAft>
                <a:spcPts val="600"/>
              </a:spcAft>
            </a:pPr>
            <a:r>
              <a:rPr sz="1100" b="1" u="none">
                <a:latin typeface="Avenir"/>
              </a:rPr>
              <a:t>As a user</a:t>
            </a:r>
            <a:r>
              <a:rPr sz="1100" b="0" u="none">
                <a:latin typeface="Avenir"/>
              </a:rPr>
              <a:t>, I want the ability to automatically improve or rephrase my input using a built-in feature, so that my query is clearer, more complete, and more likely to return accurate and helpful results from the Egnyte AI products.</a:t>
            </a:r>
          </a:p>
          <a:p>
            <a:pPr>
              <a:spcAft>
                <a:spcPts val="600"/>
              </a:spcAft>
            </a:pPr>
            <a:r>
              <a:rPr sz="1100" b="1" u="none">
                <a:latin typeface="Avenir"/>
              </a:rPr>
              <a:t>Feature Description</a:t>
            </a:r>
          </a:p>
          <a:p>
            <a:pPr>
              <a:spcAft>
                <a:spcPts val="600"/>
              </a:spcAft>
            </a:pPr>
            <a:r>
              <a:rPr sz="1100" b="0" u="none">
                <a:latin typeface="Avenir"/>
              </a:rPr>
              <a:t>We propose introducing a</a:t>
            </a:r>
            <a:r>
              <a:rPr sz="1100" b="1" u="none">
                <a:latin typeface="Avenir"/>
              </a:rPr>
              <a:t>“Refine Prompt”</a:t>
            </a:r>
            <a:r>
              <a:rPr sz="1100" b="0" u="none">
                <a:latin typeface="Avenir"/>
              </a:rPr>
              <a:t>feature, represented by a</a:t>
            </a:r>
            <a:r>
              <a:rPr sz="1100" b="1" u="none">
                <a:latin typeface="Avenir"/>
              </a:rPr>
              <a:t>magic wand icon</a:t>
            </a:r>
            <a:r>
              <a:rPr sz="1100" b="0" u="none">
                <a:latin typeface="Avenir"/>
              </a:rPr>
              <a:t>placed beside the user input field across Copilot, ASK, and Knowledge Base interfaces.</a:t>
            </a:r>
          </a:p>
          <a:p>
            <a:pPr>
              <a:spcAft>
                <a:spcPts val="400"/>
              </a:spcAft>
            </a:pPr>
            <a:r>
              <a:t>• When clicked, the feature sends the user’s input to a backend LLM service, which rewrites the prompt to make it more explicit, structured, and contextually rich.</a:t>
            </a:r>
          </a:p>
          <a:p>
            <a:pPr>
              <a:spcAft>
                <a:spcPts val="400"/>
              </a:spcAft>
            </a:pPr>
            <a:r>
              <a:t>• The rewritten prompt helps improve model understanding and response accuracy.</a:t>
            </a:r>
          </a:p>
          <a:p>
            <a:pPr>
              <a:spcAft>
                <a:spcPts val="400"/>
              </a:spcAft>
            </a:pPr>
            <a:r>
              <a:t>• This functionality already exists in our “Create Prompt” workflow; the aim is to extend or repurpose that flow into high-usage chat surfaces with minimal lift.</a:t>
            </a:r>
          </a:p>
          <a:p>
            <a:pPr>
              <a:spcAft>
                <a:spcPts val="600"/>
              </a:spcAft>
            </a:pPr>
            <a:r>
              <a:rPr sz="1100" b="1" u="none">
                <a:latin typeface="Avenir"/>
              </a:rPr>
              <a:t>Value</a:t>
            </a:r>
          </a:p>
          <a:p>
            <a:pPr>
              <a:spcAft>
                <a:spcPts val="600"/>
              </a:spcAft>
            </a:pPr>
            <a:r>
              <a:rPr sz="1100" b="0" u="none">
                <a:latin typeface="Avenir"/>
              </a:rPr>
              <a:t>•	Increases prompt clarity and quality, especially for new or non-technical users</a:t>
            </a:r>
          </a:p>
          <a:p>
            <a:pPr>
              <a:spcAft>
                <a:spcPts val="600"/>
              </a:spcAft>
            </a:pPr>
            <a:r>
              <a:rPr sz="1100" b="0" u="none">
                <a:latin typeface="Avenir"/>
              </a:rPr>
              <a:t>•	Reduces trial-and-error for the end user</a:t>
            </a:r>
          </a:p>
          <a:p>
            <a:pPr>
              <a:spcAft>
                <a:spcPts val="600"/>
              </a:spcAft>
            </a:pPr>
            <a:r>
              <a:rPr sz="1100" b="0" u="none">
                <a:latin typeface="Avenir"/>
              </a:rPr>
              <a:t>•	Helps Sales and CS teams showcase the platform more effectively</a:t>
            </a:r>
          </a:p>
          <a:p>
            <a:pPr>
              <a:spcAft>
                <a:spcPts val="600"/>
              </a:spcAft>
            </a:pPr>
            <a:r>
              <a:rPr sz="1100" b="0" u="none">
                <a:latin typeface="Avenir"/>
              </a:rPr>
              <a:t>•	Lays the groundwork for future automated prompt rewriting.</a:t>
            </a:r>
          </a:p>
          <a:p>
            <a:pPr>
              <a:spcAft>
                <a:spcPts val="600"/>
              </a:spcAft>
            </a:pPr>
            <a:r>
              <a:rPr sz="1100" b="0" u="none">
                <a:latin typeface="Avenir"/>
              </a:rPr>
              <a:t>UX designs -</a:t>
            </a:r>
          </a:p>
          <a:p>
            <a:pPr>
              <a:spcAft>
                <a:spcPts val="600"/>
              </a:spcAft>
            </a:pPr>
            <a:r>
              <a:rPr sz="1100" b="0" u="sng">
                <a:latin typeface="Avenir"/>
                <a:hlinkClick r:id="rId2"/>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3"/>
          <a:stretch>
            <a:fillRect/>
          </a:stretch>
        </p:blipFill>
        <p:spPr>
          <a:xfrm>
            <a:off x="5069588" y="726519"/>
            <a:ext cx="3018024" cy="3495100"/>
          </a:xfrm>
          <a:prstGeom prst="rect">
            <a:avLst/>
          </a:prstGeom>
        </p:spPr>
      </p:pic>
    </p:spTree>
  </p:cSld>
  <p:clrMapOvr>
    <a:masterClrMapping/>
  </p:clrMapOvr>
</p:sld>
</file>

<file path=ppt/slides/slide1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Build Pax8 Distributor Program</a:t>
            </a:r>
          </a:p>
        </p:txBody>
      </p:sp>
    </p:spTree>
  </p:cSld>
  <p:clrMapOvr>
    <a:masterClrMapping/>
  </p:clrMapOvr>
</p:sld>
</file>

<file path=ppt/slides/slide1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new type of resellers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and customer facing applications need to be adjusted.</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Distinguish MSP partners as managed by Pax8 Distributor</a:t>
            </a:r>
          </a:p>
          <a:p>
            <a:pPr>
              <a:spcAft>
                <a:spcPts val="400"/>
              </a:spcAft>
            </a:pPr>
            <a:r>
              <a:t>• Allow Egnyte internal staff users to manage such MSPs in the Reseller dashboard</a:t>
            </a:r>
          </a:p>
          <a:p>
            <a:pPr>
              <a:spcAft>
                <a:spcPts val="400"/>
              </a:spcAft>
            </a:pPr>
            <a:r>
              <a:t>• Simplify onboarding and approval process (plan category, Pax8 planset, no CC required)</a:t>
            </a:r>
          </a:p>
          <a:p>
            <a:pPr>
              <a:spcAft>
                <a:spcPts val="400"/>
              </a:spcAft>
            </a:pPr>
            <a:r>
              <a:t>• Exclude such partners from financial processes (payments, invoicing)</a:t>
            </a:r>
          </a:p>
          <a:p>
            <a:pPr>
              <a:spcAft>
                <a:spcPts val="400"/>
              </a:spcAft>
            </a:pPr>
            <a:r>
              <a:t>• Adjust existing MSP Reseller dashboard for such partners allowing them only to:</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APPS-12865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83642"/>
            <a:ext cx="3873500" cy="1980854"/>
          </a:xfrm>
          <a:prstGeom prst="rect">
            <a:avLst/>
          </a:prstGeom>
        </p:spPr>
      </p:pic>
    </p:spTree>
  </p:cSld>
  <p:clrMapOvr>
    <a:masterClrMapping/>
  </p:clrMapOvr>
</p:sld>
</file>

<file path=ppt/slides/slide1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Productivity Agents</a:t>
            </a:r>
          </a:p>
        </p:txBody>
      </p:sp>
    </p:spTree>
  </p:cSld>
  <p:clrMapOvr>
    <a:masterClrMapping/>
  </p:clrMapOvr>
</p:sld>
</file>

<file path=ppt/slides/slide1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Prompt workflow step</a:t>
            </a:r>
          </a:p>
        </p:txBody>
      </p:sp>
      <p:sp>
        <p:nvSpPr>
          <p:cNvPr id="3" name="Content Placeholder 2"/>
          <p:cNvSpPr>
            <a:spLocks noGrp="1"/>
          </p:cNvSpPr>
          <p:nvPr>
            <p:ph idx="1" sz="half"/>
          </p:nvPr>
        </p:nvSpPr>
        <p:spPr/>
        <p:txBody>
          <a:bodyPr/>
          <a:lstStyle/>
          <a:p>
            <a:pPr>
              <a:spcAft>
                <a:spcPts val="600"/>
              </a:spcAft>
            </a:pPr>
            <a:r>
              <a:rPr sz="1100" b="0" u="none">
                <a:latin typeface="Avenir"/>
              </a:rPr>
              <a:t>Execute a customer-provided Gen AI prompt against the document in the workflow and use the results to either populate metadata, workflow comments, or doc comments.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CFS-66199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Deep Research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Businesses and researchers often struggle with the time-consuming task of conducting in-depth analysis and research, such as finding historical data or identifying trends from previous projects. This lack of efficiency can delay decision-making processes, harming productivity.</a:t>
            </a:r>
          </a:p>
          <a:p>
            <a:pPr>
              <a:spcAft>
                <a:spcPts val="600"/>
              </a:spcAft>
            </a:pPr>
            <a:r>
              <a:rPr sz="1100" b="0" u="none">
                <a:latin typeface="Avenir"/>
              </a:rPr>
              <a:t>User Story</a:t>
            </a:r>
          </a:p>
          <a:p>
            <a:pPr>
              <a:spcAft>
                <a:spcPts val="600"/>
              </a:spcAft>
            </a:pPr>
            <a:r>
              <a:rPr sz="1100" b="0" u="none">
                <a:latin typeface="Avenir"/>
              </a:rPr>
              <a:t>As a business analyst, I want a Deep Research Agent that can quickly identify similar proposals and investments by analyzing historical data, so that I can accelerate the research process and make more informed decisions based on past trends.</a:t>
            </a:r>
          </a:p>
          <a:p>
            <a:pPr>
              <a:spcAft>
                <a:spcPts val="600"/>
              </a:spcAft>
            </a:pPr>
            <a:r>
              <a:rPr sz="1100" b="0" u="none">
                <a:latin typeface="Avenir"/>
              </a:rPr>
              <a:t>Value Statement</a:t>
            </a:r>
          </a:p>
          <a:p>
            <a:pPr>
              <a:spcAft>
                <a:spcPts val="600"/>
              </a:spcAft>
            </a:pPr>
            <a:r>
              <a:rPr sz="1100" b="0" u="none">
                <a:latin typeface="Avenir"/>
              </a:rPr>
              <a:t>Introducing the Deep Research Agent provides:</a:t>
            </a:r>
          </a:p>
          <a:p>
            <a:pPr>
              <a:spcAft>
                <a:spcPts val="400"/>
              </a:spcAft>
            </a:pPr>
            <a:r>
              <a:t>• Time Savings: Automates the labor-intensive process of sifting through historical data, drastically reducing the time spent on research from months to mere days or hours.</a:t>
            </a:r>
          </a:p>
          <a:p>
            <a:pPr>
              <a:spcAft>
                <a:spcPts val="400"/>
              </a:spcAft>
            </a:pPr>
            <a:r>
              <a:t>• Increased Productivity: Allows employees to focus on higher-value tasks by automating repetitive research activities.</a:t>
            </a:r>
          </a:p>
          <a:p>
            <a:pPr>
              <a:spcAft>
                <a:spcPts val="400"/>
              </a:spcAft>
            </a:pPr>
            <a:r>
              <a:t>• Cost Efficiency: Reduces the need for extensive manual labor, resulting in lower operational costs associated with research and analysis.</a:t>
            </a:r>
          </a:p>
          <a:p>
            <a:pPr>
              <a:spcAft>
                <a:spcPts val="400"/>
              </a:spcAft>
            </a:pPr>
            <a:r>
              <a:t>• Data Utilization: Maximizes the value derived from existing historical data, ensuring that past learnings are effectively utilized in future projects.</a:t>
            </a:r>
          </a:p>
          <a:p>
            <a:pPr>
              <a:spcAft>
                <a:spcPts val="600"/>
              </a:spcAft>
            </a:pPr>
            <a:r>
              <a:rPr sz="1100" b="0" u="none">
                <a:latin typeface="Avenir"/>
              </a:rPr>
              <a:t>Requirements:</a:t>
            </a:r>
          </a:p>
          <a:p>
            <a:pPr>
              <a:spcAft>
                <a:spcPts val="600"/>
              </a:spcAft>
            </a:pPr>
            <a:r>
              <a:rPr sz="1100" b="0" u="sng">
                <a:latin typeface="Avenir"/>
                <a:hlinkClick r:id="rId2"/>
              </a:rPr>
              <a:t>https://egnyte.atlassian.net/wiki/x/AQBaV</a:t>
            </a:r>
          </a:p>
          <a:p>
            <a:pPr>
              <a:spcAft>
                <a:spcPts val="600"/>
              </a:spcAft>
            </a:pPr>
            <a:r>
              <a:rPr sz="1100" b="0" u="none">
                <a:latin typeface="Avenir"/>
              </a:rPr>
              <a:t>Use-cases to address: Find Similar Investments, Find Similar Proposals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3"/>
          <a:stretch>
            <a:fillRect/>
          </a:stretch>
        </p:blipFill>
        <p:spPr>
          <a:xfrm>
            <a:off x="4641850" y="1186251"/>
            <a:ext cx="3873500" cy="2575636"/>
          </a:xfrm>
          <a:prstGeom prst="rect">
            <a:avLst/>
          </a:prstGeom>
        </p:spPr>
      </p:pic>
    </p:spTree>
  </p:cSld>
  <p:clrMapOvr>
    <a:masterClrMapping/>
  </p:clrMapOvr>
</p:sld>
</file>

<file path=ppt/slides/slide1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Questionnaire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frequently receive lists of questions from clients regarding products, services, and compliances, which require significant time and effort to answer. Often, these questions have already been answered in previous requests or can be found in existing documents. The repetitive nature of this task hinders productivity and wastes valuable time.</a:t>
            </a:r>
          </a:p>
          <a:p>
            <a:pPr>
              <a:spcAft>
                <a:spcPts val="600"/>
              </a:spcAft>
            </a:pPr>
            <a:r>
              <a:rPr sz="1100" b="0" u="none">
                <a:latin typeface="Avenir"/>
              </a:rPr>
              <a:t>User Story</a:t>
            </a:r>
          </a:p>
          <a:p>
            <a:pPr>
              <a:spcAft>
                <a:spcPts val="600"/>
              </a:spcAft>
            </a:pPr>
            <a:r>
              <a:rPr sz="1100" b="0" u="none">
                <a:latin typeface="Avenir"/>
              </a:rPr>
              <a:t>As a user, I want to submit a list of questions (text, excel, pdf, doc) to a Questionnaire Agent and point it to a collection of documents in Egnyte (files or folders) that contain the answers. I expect the Q&amp;A response (text or a document) to be ready for my review, with unanswered questions highlighted for easy review and completion. I should be able to submit the response on Egnyte and further edit it as needed.</a:t>
            </a:r>
          </a:p>
          <a:p>
            <a:pPr>
              <a:spcAft>
                <a:spcPts val="600"/>
              </a:spcAft>
            </a:pPr>
            <a:r>
              <a:rPr sz="1100" b="0" u="none">
                <a:latin typeface="Avenir"/>
              </a:rPr>
              <a:t>Value Statement</a:t>
            </a:r>
          </a:p>
          <a:p>
            <a:pPr>
              <a:spcAft>
                <a:spcPts val="400"/>
              </a:spcAft>
            </a:pPr>
            <a:r>
              <a:t>• Time Efficiency: Automates the process of finding answers to repetitive questions, significantly reducing the time spent on each information request.</a:t>
            </a:r>
          </a:p>
          <a:p>
            <a:pPr>
              <a:spcAft>
                <a:spcPts val="400"/>
              </a:spcAft>
            </a:pPr>
            <a:r>
              <a:t>• Enhanced Productivity: Allows users to focus on higher-value tasks by freeing them from the repetitive chore of answering similar questions.</a:t>
            </a:r>
          </a:p>
          <a:p>
            <a:pPr>
              <a:spcAft>
                <a:spcPts val="400"/>
              </a:spcAft>
            </a:pPr>
            <a:r>
              <a:t>• Improved Accuracy: Ensures consistent and accurate answers by pulling information from established and vetted documents.</a:t>
            </a:r>
          </a:p>
          <a:p>
            <a:pPr>
              <a:spcAft>
                <a:spcPts val="400"/>
              </a:spcAft>
            </a:pPr>
            <a:r>
              <a:t>• Easy Review and Editing: Identifies unanswered questions for quick review, and allows for easy submission and editing in Egnyte, ensuring thorough and tailored responses.</a:t>
            </a:r>
          </a:p>
          <a:p>
            <a:pPr>
              <a:spcAft>
                <a:spcPts val="400"/>
              </a:spcAft>
            </a:pPr>
            <a:r>
              <a:t>• Resource Optimization: Maximizes utilization of existing documentation, reducing the need to recreate responses and minimizing redundancy.</a:t>
            </a:r>
          </a:p>
          <a:p>
            <a:pPr>
              <a:spcAft>
                <a:spcPts val="600"/>
              </a:spcAft>
            </a:pPr>
            <a:r>
              <a:rPr sz="1100" b="0" u="none">
                <a:latin typeface="Avenir"/>
              </a:rPr>
              <a:t>Seeding the Questionnaire Agent template will make it easier for users to adopt, ensuring they can start experiencing these benefits immediately upon implementation.</a:t>
            </a:r>
          </a:p>
          <a:p>
            <a:pPr>
              <a:spcAft>
                <a:spcPts val="600"/>
              </a:spcAft>
            </a:pPr>
            <a:r>
              <a:rPr sz="1100" b="0" u="none">
                <a:latin typeface="Avenir"/>
              </a:rPr>
              <a:t>Requirements</a:t>
            </a:r>
          </a:p>
          <a:p>
            <a:pPr>
              <a:spcAft>
                <a:spcPts val="600"/>
              </a:spcAft>
            </a:pPr>
            <a:r>
              <a:rPr sz="1100" b="0" u="sng">
                <a:latin typeface="Avenir"/>
                <a:hlinkClick r:id="rId2"/>
              </a:rPr>
              <a:t>https://egnyte.atlassian.net/wiki/spaces/CFS/pages/1471152191/Questionnaire+Agent?force_transition=e7e56be6-04a5-4088-bb89-a71bc2d9bb13</a:t>
            </a:r>
          </a:p>
          <a:p>
            <a:pPr>
              <a:spcAft>
                <a:spcPts val="600"/>
              </a:spcAft>
            </a:pPr>
            <a:r>
              <a:rPr sz="1100" b="0" u="none">
                <a:latin typeface="Avenir"/>
              </a:rPr>
              <a:t>More context in slack channels: #ddq-agent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CFS-67393</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3"/>
          <a:stretch>
            <a:fillRect/>
          </a:stretch>
        </p:blipFill>
        <p:spPr>
          <a:xfrm>
            <a:off x="4641850" y="1263600"/>
            <a:ext cx="3873500" cy="2420937"/>
          </a:xfrm>
          <a:prstGeom prst="rect">
            <a:avLst/>
          </a:prstGeom>
        </p:spPr>
      </p:pic>
    </p:spTree>
  </p:cSld>
  <p:clrMapOvr>
    <a:masterClrMapping/>
  </p:clrMapOvr>
</p:sld>
</file>

<file path=ppt/slides/slide1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Agent Templates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New users often face challenges when adopting AI agents due to lack of familiarity and difficulty in configuring them to meet specific needs. This initial barrier can slow down the adoption process, reducing the potential benefits of task automation.</a:t>
            </a:r>
          </a:p>
          <a:p>
            <a:pPr>
              <a:spcAft>
                <a:spcPts val="600"/>
              </a:spcAft>
            </a:pPr>
            <a:r>
              <a:rPr sz="1100" b="1" u="none">
                <a:latin typeface="Avenir"/>
              </a:rPr>
              <a:t>User Story</a:t>
            </a:r>
          </a:p>
          <a:p>
            <a:pPr>
              <a:spcAft>
                <a:spcPts val="600"/>
              </a:spcAft>
            </a:pPr>
            <a:r>
              <a:rPr sz="1100" b="0" u="none">
                <a:latin typeface="Avenir"/>
              </a:rPr>
              <a:t>As a new user of the AI Agents platform, I want pre-configured agent templates available at the start, so that I can quickly set up and begin using these tools without needing extensive customization, thereby experiencing the benefits of automation sooner.</a:t>
            </a:r>
          </a:p>
          <a:p>
            <a:pPr>
              <a:spcAft>
                <a:spcPts val="600"/>
              </a:spcAft>
            </a:pPr>
            <a:r>
              <a:rPr sz="1100" b="1" u="none">
                <a:latin typeface="Avenir"/>
              </a:rPr>
              <a:t>Value Added</a:t>
            </a:r>
          </a:p>
          <a:p>
            <a:pPr>
              <a:spcAft>
                <a:spcPts val="400"/>
              </a:spcAft>
            </a:pPr>
            <a:r>
              <a:t>• Faster Onboarding: New users can quickly get started with minimal setup time, which reduces the learning curve and speeds up adoption.</a:t>
            </a:r>
          </a:p>
          <a:p>
            <a:pPr>
              <a:spcAft>
                <a:spcPts val="400"/>
              </a:spcAft>
            </a:pPr>
            <a:r>
              <a:t>• Ease of Use: Pre-configured templates simplify the initial experience, making it less intimidating for users who are not tech-savvy.</a:t>
            </a:r>
          </a:p>
          <a:p>
            <a:pPr>
              <a:spcAft>
                <a:spcPts val="400"/>
              </a:spcAft>
            </a:pPr>
            <a:r>
              <a:t>• Immediate ROI: Users can achieve immediate productivity gains from automation, showcasing the value of AI agents promptly.</a:t>
            </a:r>
          </a:p>
          <a:p>
            <a:pPr>
              <a:spcAft>
                <a:spcPts val="400"/>
              </a:spcAft>
            </a:pPr>
            <a:r>
              <a:t>• Flexibility: While templates provide a good starting point, they can be customized later as users become more comfortable with the platform.</a:t>
            </a:r>
          </a:p>
          <a:p>
            <a:pPr>
              <a:spcAft>
                <a:spcPts val="400"/>
              </a:spcAft>
            </a:pPr>
            <a:r>
              <a:t>• Increased User Satisfaction: Easy access to ready-made solutions enhances user experience and satisfaction, encouraging continued use and exploration of more advanced functionalities.</a:t>
            </a:r>
          </a:p>
          <a:p>
            <a:pPr>
              <a:spcAft>
                <a:spcPts val="600"/>
              </a:spcAft>
            </a:pPr>
            <a:r>
              <a:rPr sz="1100" b="1" u="none">
                <a:latin typeface="Avenir"/>
              </a:rPr>
              <a:t>Agent Template examples:</a:t>
            </a:r>
          </a:p>
          <a:p>
            <a:pPr>
              <a:spcAft>
                <a:spcPts val="400"/>
              </a:spcAft>
            </a:pPr>
            <a:r>
              <a:t>• </a:t>
            </a:r>
            <a:r>
              <a:rPr sz="1100" b="0" u="sng">
                <a:latin typeface="Avenir"/>
                <a:hlinkClick r:id="rId2"/>
              </a:rPr>
              <a:t>Translation Agent:</a:t>
            </a:r>
          </a:p>
          <a:p>
            <a:pPr>
              <a:spcAft>
                <a:spcPts val="400"/>
              </a:spcAft>
            </a:pPr>
            <a:r>
              <a:t>• </a:t>
            </a:r>
            <a:r>
              <a:rPr sz="1100" b="0" u="sng">
                <a:latin typeface="Avenir"/>
                <a:hlinkClick r:id="rId3"/>
              </a:rPr>
              <a:t>Document Review Agent:</a:t>
            </a:r>
          </a:p>
          <a:p>
            <a:pPr>
              <a:spcAft>
                <a:spcPts val="400"/>
              </a:spcAft>
            </a:pPr>
            <a:r>
              <a:t>• </a:t>
            </a:r>
            <a:r>
              <a:rPr sz="1100" b="0" u="sng">
                <a:latin typeface="Avenir"/>
                <a:hlinkClick r:id="rId4"/>
              </a:rPr>
              <a:t>Job Description Creation Agent:</a:t>
            </a:r>
          </a:p>
          <a:p>
            <a:pPr>
              <a:spcAft>
                <a:spcPts val="400"/>
              </a:spcAft>
            </a:pPr>
            <a:r>
              <a:t>• </a:t>
            </a:r>
            <a:r>
              <a:rPr sz="1100" b="0" u="sng">
                <a:latin typeface="Avenir"/>
                <a:hlinkClick r:id="rId5"/>
              </a:rPr>
              <a:t>Web Search Agent:</a:t>
            </a:r>
          </a:p>
          <a:p>
            <a:pPr>
              <a:spcAft>
                <a:spcPts val="600"/>
              </a:spcAft>
            </a:pPr>
            <a:r>
              <a:rPr sz="1100" b="1" u="none">
                <a:latin typeface="Avenir"/>
              </a:rPr>
              <a:t>Requirements</a:t>
            </a:r>
          </a:p>
          <a:p>
            <a:pPr>
              <a:spcAft>
                <a:spcPts val="600"/>
              </a:spcAft>
            </a:pPr>
            <a:r>
              <a:rPr sz="1100" b="0" u="sng">
                <a:latin typeface="Avenir"/>
                <a:hlinkClick r:id="rId6"/>
              </a:rPr>
              <a:t>https://egnyte.atlassian.net/wiki/spaces/CFS/pages/1227161693/Agents+Introduction+in+Copilot+Hub</a:t>
            </a:r>
          </a:p>
          <a:p>
            <a:pPr>
              <a:spcAft>
                <a:spcPts val="600"/>
              </a:spcAft>
            </a:pPr>
            <a:r>
              <a:rPr sz="1100" b="0" u="none">
                <a:latin typeface="Avenir"/>
              </a:rPr>
              <a:t>Figma:</a:t>
            </a:r>
          </a:p>
          <a:p>
            <a:pPr>
              <a:spcAft>
                <a:spcPts val="600"/>
              </a:spcAft>
            </a:pPr>
            <a:r>
              <a:rPr sz="1100" b="0" u="sng">
                <a:latin typeface="Avenir"/>
                <a:hlinkClick r:id="rId7"/>
              </a:rPr>
              <a:t>https://www.figma.com/design/k96o3kXukaVrAUtsaPhN4H/Egnyte-Platform-Copilot---2025?node-id=24179-230269&amp;t=Rc2JPK6PsbVBlXNe-0</a:t>
            </a:r>
          </a:p>
          <a:p>
            <a:pPr>
              <a:spcAft>
                <a:spcPts val="600"/>
              </a:spcAft>
            </a:pPr>
            <a:r>
              <a:rPr sz="1100" b="0" u="none">
                <a:latin typeface="Avenir"/>
              </a:rPr>
              <a:t>Design:</a:t>
            </a:r>
          </a:p>
          <a:p>
            <a:pPr>
              <a:spcAft>
                <a:spcPts val="600"/>
              </a:spcAft>
            </a:pPr>
            <a:r>
              <a:rPr sz="1100" b="0" u="sng">
                <a:latin typeface="Avenir"/>
                <a:hlinkClick r:id="rId8"/>
              </a:rPr>
              <a:t>https://egnyte.atlassian.net/wiki/spaces/CFS/pages/1304788999/Agents+Integration</a:t>
            </a:r>
          </a:p>
          <a:p>
            <a:pPr>
              <a:spcAft>
                <a:spcPts val="600"/>
              </a:spcAft>
            </a:pPr>
            <a:r>
              <a:rPr sz="1100" b="0" u="none">
                <a:latin typeface="Avenir"/>
              </a:rPr>
              <a:t>Feature flags:</a:t>
            </a:r>
          </a:p>
          <a:p>
            <a:pPr>
              <a:spcAft>
                <a:spcPts val="600"/>
              </a:spcAft>
            </a:pPr>
            <a:r>
              <a:rPr sz="1100" b="0" u="none">
                <a:latin typeface="Avenir"/>
              </a:rPr>
              <a:t>*server.SmartAppAgentsPowerUserAccessEnabled*</a:t>
            </a:r>
          </a:p>
          <a:p>
            <a:pPr>
              <a:spcAft>
                <a:spcPts val="600"/>
              </a:spcAft>
            </a:pPr>
            <a:r>
              <a:rPr sz="1100" b="0" u="none">
                <a:latin typeface="Avenir"/>
              </a:rPr>
              <a:t>*server.SmartAppAgentsEnabled*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10"/>
              </a:rPr>
              <a:t>View in Productboard</a:t>
            </a:r>
          </a:p>
        </p:txBody>
      </p:sp>
      <p:sp>
        <p:nvSpPr>
          <p:cNvPr id="6" name="Text Placeholder 5"/>
          <p:cNvSpPr>
            <a:spLocks noGrp="1"/>
          </p:cNvSpPr>
          <p:nvPr>
            <p:ph type="body" idx="12" sz="quarter"/>
          </p:nvPr>
        </p:nvSpPr>
        <p:spPr/>
        <p:txBody>
          <a:bodyPr/>
          <a:lstStyle/>
          <a:p>
            <a:r>
              <a:rPr sz="1100">
                <a:latin typeface="Avenir"/>
                <a:hlinkClick r:id="rId11"/>
              </a:rPr>
              <a:t>CFS-65268</a:t>
            </a:r>
          </a:p>
        </p:txBody>
      </p:sp>
      <p:sp>
        <p:nvSpPr>
          <p:cNvPr id="7" name="Text Placeholder 6"/>
          <p:cNvSpPr>
            <a:spLocks noGrp="1"/>
          </p:cNvSpPr>
          <p:nvPr>
            <p:ph type="body" idx="13" sz="quarter"/>
          </p:nvPr>
        </p:nvSpPr>
        <p:spPr/>
        <p:txBody>
          <a:bodyPr/>
          <a:lstStyle/>
          <a:p>
            <a:r>
              <a:rPr sz="1100">
                <a:latin typeface="Avenir"/>
                <a:hlinkClick r:id="rId12"/>
              </a:rPr>
              <a:t>Link to requirements</a:t>
            </a:r>
          </a:p>
        </p:txBody>
      </p:sp>
      <p:pic>
        <p:nvPicPr>
          <p:cNvPr id="8" name="Picture 7" descr="image.png"/>
          <p:cNvPicPr>
            <a:picLocks noChangeAspect="1"/>
          </p:cNvPicPr>
          <p:nvPr/>
        </p:nvPicPr>
        <p:blipFill>
          <a:blip r:embed="rId9"/>
          <a:stretch>
            <a:fillRect/>
          </a:stretch>
        </p:blipFill>
        <p:spPr>
          <a:xfrm>
            <a:off x="4641850" y="1263600"/>
            <a:ext cx="3873500" cy="2420937"/>
          </a:xfrm>
          <a:prstGeom prst="rect">
            <a:avLst/>
          </a:prstGeom>
        </p:spPr>
      </p:pic>
    </p:spTree>
  </p:cSld>
  <p:clrMapOvr>
    <a:masterClrMapping/>
  </p:clrMapOvr>
</p:sld>
</file>

<file path=ppt/slides/slide1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Custom Agents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Many businesses are burdened by time-consuming and repetitive tasks that reduce overall productivity and employee engagement. This inefficiency prevents employees from focusing on higher-value work that could contribute more significantly to the company's growth and success.</a:t>
            </a:r>
          </a:p>
          <a:p>
            <a:pPr>
              <a:spcAft>
                <a:spcPts val="600"/>
              </a:spcAft>
            </a:pPr>
            <a:r>
              <a:rPr sz="1100" b="1" u="none">
                <a:latin typeface="Avenir"/>
              </a:rPr>
              <a:t>User story:</a:t>
            </a:r>
          </a:p>
          <a:p>
            <a:pPr>
              <a:spcAft>
                <a:spcPts val="600"/>
              </a:spcAft>
            </a:pPr>
            <a:r>
              <a:rPr sz="1100" b="0" u="none">
                <a:latin typeface="Avenir"/>
              </a:rPr>
              <a:t>As a business owner, I want AI agents to automate repetitive and time-consuming tasks so that my employees can focus on strategic and creative efforts that drive the business forward.</a:t>
            </a:r>
          </a:p>
          <a:p>
            <a:pPr>
              <a:spcAft>
                <a:spcPts val="600"/>
              </a:spcAft>
            </a:pPr>
            <a:r>
              <a:rPr sz="1100" b="1" u="none">
                <a:latin typeface="Avenir"/>
              </a:rPr>
              <a:t>Value Statement:</a:t>
            </a:r>
          </a:p>
          <a:p>
            <a:pPr>
              <a:spcAft>
                <a:spcPts val="400"/>
              </a:spcAft>
            </a:pPr>
            <a:r>
              <a:t>• 24/7 operational capability, ensuring tasks are completed even outside regular business hours.</a:t>
            </a:r>
          </a:p>
          <a:p>
            <a:pPr>
              <a:spcAft>
                <a:spcPts val="400"/>
              </a:spcAft>
            </a:pPr>
            <a:r>
              <a:t>• Increased productivity as employees can refocus their time on more valuable activities.</a:t>
            </a:r>
          </a:p>
          <a:p>
            <a:pPr>
              <a:spcAft>
                <a:spcPts val="600"/>
              </a:spcAft>
            </a:pPr>
            <a:r>
              <a:rPr sz="1100" b="0" u="none">
                <a:latin typeface="Avenir"/>
              </a:rPr>
              <a:t>Requirements:</a:t>
            </a:r>
            <a:r>
              <a:rPr sz="1100" b="0" u="sng">
                <a:latin typeface="Avenir"/>
                <a:hlinkClick r:id="rId2"/>
              </a:rPr>
              <a:t>https://egnyte.atlassian.net/wiki/spaces/CFS/pages/1227161693/Agents+Introduction+in+Egnyte+Platform+WIP#Create-your-own-Agent</a:t>
            </a:r>
          </a:p>
          <a:p>
            <a:pPr>
              <a:spcAft>
                <a:spcPts val="600"/>
              </a:spcAft>
            </a:pPr>
            <a:r>
              <a:rPr sz="1100" b="0" u="none">
                <a:latin typeface="Avenir"/>
              </a:rPr>
              <a:t>Figma Link</a:t>
            </a:r>
          </a:p>
          <a:p>
            <a:pPr>
              <a:spcAft>
                <a:spcPts val="600"/>
              </a:spcAft>
            </a:pPr>
            <a:r>
              <a:rPr sz="1100" b="0" u="sng">
                <a:latin typeface="Avenir"/>
                <a:hlinkClick r:id="rId3"/>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4"/>
          <a:stretch>
            <a:fillRect/>
          </a:stretch>
        </p:blipFill>
        <p:spPr>
          <a:xfrm>
            <a:off x="4641850" y="1186251"/>
            <a:ext cx="3873500" cy="2575636"/>
          </a:xfrm>
          <a:prstGeom prst="rect">
            <a:avLst/>
          </a:prstGeom>
        </p:spPr>
      </p:pic>
    </p:spTree>
  </p:cSld>
  <p:clrMapOvr>
    <a:masterClrMapping/>
  </p:clrMapOvr>
</p:sld>
</file>

<file path=ppt/slides/slide1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Security Agent - Suggestions based on internal data</a:t>
            </a:r>
          </a:p>
        </p:txBody>
      </p:sp>
      <p:sp>
        <p:nvSpPr>
          <p:cNvPr id="3" name="Content Placeholder 2"/>
          <p:cNvSpPr>
            <a:spLocks noGrp="1"/>
          </p:cNvSpPr>
          <p:nvPr>
            <p:ph idx="1" sz="half"/>
          </p:nvPr>
        </p:nvSpPr>
        <p:spPr/>
        <p:txBody>
          <a:bodyPr/>
          <a:lstStyle/>
          <a:p>
            <a:pPr>
              <a:spcAft>
                <a:spcPts val="600"/>
              </a:spcAft>
            </a:pPr>
            <a:r>
              <a:rPr sz="1100" b="0" u="none">
                <a:latin typeface="Avenir"/>
              </a:rPr>
              <a:t>AI security agent would enable agents to suggest actions to users pre-emptively based on several historic insights obtained across Issues, SC, Permissions&gt;</a:t>
            </a:r>
          </a:p>
          <a:p>
            <a:pPr>
              <a:spcAft>
                <a:spcPts val="600"/>
              </a:spcAft>
            </a:pPr>
            <a:r>
              <a:rPr sz="1100" b="0" u="none">
                <a:latin typeface="Avenir"/>
              </a:rPr>
              <a:t>Role of the agent to be specific:</a:t>
            </a:r>
            <a:r>
              <a:rPr sz="1100" b="0" u="none">
                <a:latin typeface="Avenir"/>
              </a:rPr>
              <a:t>The idea is to provide suggestions on specific S&amp;G actions based on internal data analysis, like:</a:t>
            </a:r>
          </a:p>
          <a:p>
            <a:pPr>
              <a:spcAft>
                <a:spcPts val="400"/>
              </a:spcAft>
            </a:pPr>
            <a:r>
              <a:t>• Creation of Polices -&gt; Content Safeguard Policies,  Content Life Cycle Polices, Classification Policies</a:t>
            </a:r>
          </a:p>
          <a:p>
            <a:pPr>
              <a:spcAft>
                <a:spcPts val="400"/>
              </a:spcAft>
            </a:pPr>
            <a:r>
              <a:t>• Specific Remediation Actions -&gt; Bulk Remediate, Auto Remediation Actions</a:t>
            </a:r>
          </a:p>
          <a:p>
            <a:pPr>
              <a:spcAft>
                <a:spcPts val="400"/>
              </a:spcAft>
            </a:pPr>
            <a:r>
              <a:t>• Report Creation -&gt; Creation of User / Audit Reports</a:t>
            </a:r>
          </a:p>
          <a:p>
            <a:pPr>
              <a:spcAft>
                <a:spcPts val="400"/>
              </a:spcAft>
            </a:pPr>
            <a:r>
              <a:t>• Other S&amp;G Actions - TBD</a:t>
            </a:r>
          </a:p>
          <a:p>
            <a:pPr>
              <a:spcAft>
                <a:spcPts val="600"/>
              </a:spcAft>
            </a:pPr>
            <a:r>
              <a:rPr sz="1100" b="0" u="none">
                <a:latin typeface="Avenir"/>
              </a:rPr>
              <a:t>perform the action via calling respective tools / API's.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DLAB-5054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SS on Azure Gov public cloud (FedRAMP certified)</a:t>
            </a:r>
          </a:p>
        </p:txBody>
      </p:sp>
      <p:sp>
        <p:nvSpPr>
          <p:cNvPr id="3" name="Content Placeholder 2"/>
          <p:cNvSpPr>
            <a:spLocks noGrp="1"/>
          </p:cNvSpPr>
          <p:nvPr>
            <p:ph idx="1" sz="half"/>
          </p:nvPr>
        </p:nvSpPr>
        <p:spPr/>
        <p:txBody>
          <a:bodyPr/>
          <a:lstStyle/>
          <a:p>
            <a:pPr>
              <a:spcAft>
                <a:spcPts val="600"/>
              </a:spcAft>
            </a:pPr>
            <a:r>
              <a:rPr sz="1100" b="0" u="none">
                <a:latin typeface="Avenir"/>
              </a:rPr>
              <a:t>There is requirement from customers especially</a:t>
            </a:r>
            <a:r>
              <a:rPr sz="1100" b="1" u="none">
                <a:latin typeface="Avenir"/>
              </a:rPr>
              <a:t>NetCov</a:t>
            </a:r>
            <a:r>
              <a:rPr sz="1100" b="0" u="none">
                <a:latin typeface="Avenir"/>
              </a:rPr>
              <a:t>( an high profile MSP ) to support SS on Azure Gov public cloud due to high compute and performance requirement from their applications.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Specialized Agents - AEC</a:t>
            </a:r>
          </a:p>
        </p:txBody>
      </p:sp>
    </p:spTree>
  </p:cSld>
  <p:clrMapOvr>
    <a:masterClrMapping/>
  </p:clrMapOvr>
</p:sld>
</file>

<file path=ppt/slides/slide1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Smart Specifications - In Product Version</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Construction specifications are extremely long, detailed and complex PDF's accessed by different user-roles such as Project Managers, Estimators, VDC and more. Users find it challenging to locate and extract relevant information from the Specs.</a:t>
            </a:r>
          </a:p>
          <a:p>
            <a:pPr>
              <a:spcAft>
                <a:spcPts val="600"/>
              </a:spcAft>
            </a:pPr>
            <a:r>
              <a:rPr sz="1100" b="1" u="none">
                <a:latin typeface="Avenir"/>
              </a:rPr>
              <a:t>User Stories:</a:t>
            </a:r>
          </a:p>
          <a:p>
            <a:pPr>
              <a:spcAft>
                <a:spcPts val="400"/>
              </a:spcAft>
            </a:pPr>
            <a:r>
              <a:t>1. As a Project Manager / Estimator / VDC team member, I want to open the Smart Spec preview when selecting my specification files, so that I can quickly find the section I’m looking for</a:t>
            </a:r>
          </a:p>
          <a:p>
            <a:pPr>
              <a:spcAft>
                <a:spcPts val="400"/>
              </a:spcAft>
            </a:pPr>
            <a:r>
              <a:t>2. As a PM / Estimator / VDC, I want to ask a natural language query about my specification, so that I can quickly find the information I am looking for.</a:t>
            </a:r>
          </a:p>
          <a:p>
            <a:pPr>
              <a:spcAft>
                <a:spcPts val="600"/>
              </a:spcAft>
            </a:pPr>
            <a:r>
              <a:rPr sz="1100" b="1" u="none">
                <a:latin typeface="Avenir"/>
              </a:rPr>
              <a:t>Description:</a:t>
            </a:r>
          </a:p>
          <a:p>
            <a:pPr>
              <a:spcAft>
                <a:spcPts val="600"/>
              </a:spcAft>
            </a:pPr>
            <a:r>
              <a:rPr sz="1100" b="0" u="none">
                <a:latin typeface="Avenir"/>
              </a:rPr>
              <a:t>Egnyte's AEC doc-classification will automatically identify and tag Specs within a project. When a user clicks on the tagged specification in WebUI, the Smart Specs will automatically load in the preview pane. The user will see all the sections within the Spec on the left panel. When they click on a specific section in the left panel, the center panel will open that specific section. On the right panel, they can ask natural language queries on the spec.</a:t>
            </a:r>
          </a:p>
          <a:p>
            <a:pPr>
              <a:spcAft>
                <a:spcPts val="600"/>
              </a:spcAft>
            </a:pPr>
            <a:r>
              <a:rPr sz="1100" b="1" u="none">
                <a:latin typeface="Avenir"/>
              </a:rPr>
              <a:t>Requirements:</a:t>
            </a:r>
            <a:r>
              <a:rPr sz="1100" b="0" u="sng">
                <a:latin typeface="Avenir"/>
                <a:hlinkClick r:id="rId2"/>
              </a:rPr>
              <a:t>https://egnyte.atlassian.net/wiki/spaces/AEC/pages/446464310/Smart+Specification+Requirements</a:t>
            </a:r>
          </a:p>
          <a:p>
            <a:pPr>
              <a:spcAft>
                <a:spcPts val="600"/>
              </a:spcAft>
            </a:pPr>
            <a:r>
              <a:rPr sz="1100" b="1" u="none">
                <a:latin typeface="Avenir"/>
              </a:rPr>
              <a:t>Figma</a:t>
            </a:r>
          </a:p>
          <a:p>
            <a:pPr>
              <a:spcAft>
                <a:spcPts val="600"/>
              </a:spcAft>
            </a:pPr>
            <a:r>
              <a:rPr sz="1100" b="0" u="sng">
                <a:latin typeface="Avenir"/>
                <a:hlinkClick r:id="rId3"/>
              </a:rPr>
              <a:t>https://www.figma.com/design/pSP6gVOM1NB1dORHzVw1k5/AEC-Trial-Onboarding?node-id=7-17521&amp;node-type=frame&amp;t=2GCW5Ubc2U9ardCl-0</a:t>
            </a:r>
          </a:p>
          <a:p>
            <a:pPr>
              <a:spcAft>
                <a:spcPts val="600"/>
              </a:spcAft>
            </a:pPr>
            <a:r>
              <a:rPr sz="1100" b="0" u="none">
                <a:latin typeface="Avenir"/>
              </a:rPr>
              <a:t>JIRA:</a:t>
            </a:r>
            <a:r>
              <a:rPr sz="1100" b="0" u="sng">
                <a:latin typeface="Avenir"/>
                <a:hlinkClick r:id="rId4"/>
              </a:rPr>
              <a:t>https://jira.egnyte-it.com/browse/CFS-60040</a:t>
            </a:r>
          </a:p>
          <a:p>
            <a:pPr>
              <a:spcAft>
                <a:spcPts val="600"/>
              </a:spcAft>
            </a:pPr>
            <a:r>
              <a:rPr sz="1100" b="0" u="none">
                <a:latin typeface="Avenir"/>
              </a:rPr>
              <a:t>FEATURE FLAG:</a:t>
            </a:r>
            <a:r>
              <a:rPr sz="1100" b="1" u="none">
                <a:latin typeface="Avenir"/>
              </a:rPr>
              <a:t>features.server.SmartSpecFeatureEnabled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CFS-60040</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spTree>
  </p:cSld>
  <p:clrMapOvr>
    <a:masterClrMapping/>
  </p:clrMapOvr>
</p:sld>
</file>

<file path=ppt/slides/slide1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Codebooks Agent for AEC</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pPr>
              <a:spcAft>
                <a:spcPts val="400"/>
              </a:spcAft>
            </a:pPr>
            <a:r>
              <a:t>1. As a project engineer / field engineer, I want to easily get answers to regulatory questions, such as</a:t>
            </a:r>
          </a:p>
          <a:p>
            <a:pPr>
              <a:spcAft>
                <a:spcPts val="400"/>
              </a:spcAft>
            </a:pPr>
            <a:r>
              <a:t>2. As a project coordinator, I want to easily validate a spec against regulations/codes</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CFS-64858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Co-Editing Enhancements</a:t>
            </a:r>
          </a:p>
        </p:txBody>
      </p:sp>
    </p:spTree>
  </p:cSld>
  <p:clrMapOvr>
    <a:masterClrMapping/>
  </p:clrMapOvr>
</p:sld>
</file>

<file path=ppt/slides/slide1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WebUI Context Menu Redesign</a:t>
            </a:r>
          </a:p>
        </p:txBody>
      </p:sp>
      <p:sp>
        <p:nvSpPr>
          <p:cNvPr id="3" name="Content Placeholder 2"/>
          <p:cNvSpPr>
            <a:spLocks noGrp="1"/>
          </p:cNvSpPr>
          <p:nvPr>
            <p:ph idx="1" sz="half"/>
          </p:nvPr>
        </p:nvSpPr>
        <p:spPr/>
        <p:txBody>
          <a:bodyPr/>
          <a:lstStyle/>
          <a:p>
            <a:pPr>
              <a:spcAft>
                <a:spcPts val="400"/>
              </a:spcAft>
            </a:pPr>
            <a:r>
              <a:t>1. The entire menu must be aligned with the way sidebars work</a:t>
            </a:r>
          </a:p>
          <a:p>
            <a:pPr>
              <a:spcAft>
                <a:spcPts val="400"/>
              </a:spcAft>
            </a:pPr>
            <a:r>
              <a:t>2. The available options must be aligned with options available on the top bar and mini preview</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Disable File Actions During Co-Edit Session</a:t>
            </a:r>
          </a:p>
        </p:txBody>
      </p:sp>
      <p:sp>
        <p:nvSpPr>
          <p:cNvPr id="3" name="Content Placeholder 2"/>
          <p:cNvSpPr>
            <a:spLocks noGrp="1"/>
          </p:cNvSpPr>
          <p:nvPr>
            <p:ph idx="1" sz="half"/>
          </p:nvPr>
        </p:nvSpPr>
        <p:spPr/>
        <p:txBody>
          <a:bodyPr/>
          <a:lstStyle/>
          <a:p>
            <a:pPr>
              <a:spcAft>
                <a:spcPts val="400"/>
              </a:spcAft>
            </a:pPr>
            <a:r>
              <a:t>1. Disabling Rename, Move and Delete action with a proper tooltip when Co-editing session is in progress.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Product-Led Growth</a:t>
            </a:r>
          </a:p>
        </p:txBody>
      </p:sp>
    </p:spTree>
  </p:cSld>
  <p:clrMapOvr>
    <a:masterClrMapping/>
  </p:clrMapOvr>
</p:sld>
</file>

<file path=ppt/slides/slide1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Recommendation Engine Test Campaigns</a:t>
            </a:r>
          </a:p>
        </p:txBody>
      </p:sp>
      <p:sp>
        <p:nvSpPr>
          <p:cNvPr id="3" name="Content Placeholder 2"/>
          <p:cNvSpPr>
            <a:spLocks noGrp="1"/>
          </p:cNvSpPr>
          <p:nvPr>
            <p:ph idx="1" sz="half"/>
          </p:nvPr>
        </p:nvSpPr>
        <p:spPr/>
        <p:txBody>
          <a:bodyPr/>
          <a:lstStyle/>
          <a:p>
            <a:pPr>
              <a:spcAft>
                <a:spcPts val="600"/>
              </a:spcAft>
            </a:pPr>
            <a:r>
              <a:rPr sz="1100" b="0" u="none">
                <a:latin typeface="Avenir"/>
              </a:rPr>
              <a:t>Continue testing the Recommender against Pendo in a series of campaigns.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GR-578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Domain without a Trial</a:t>
            </a:r>
          </a:p>
        </p:txBody>
      </p:sp>
      <p:sp>
        <p:nvSpPr>
          <p:cNvPr id="3" name="Content Placeholder 2"/>
          <p:cNvSpPr>
            <a:spLocks noGrp="1"/>
          </p:cNvSpPr>
          <p:nvPr>
            <p:ph idx="1" sz="half"/>
          </p:nvPr>
        </p:nvSpPr>
        <p:spPr/>
        <p:txBody>
          <a:bodyPr/>
          <a:lstStyle/>
          <a:p>
            <a:pPr>
              <a:spcAft>
                <a:spcPts val="600"/>
              </a:spcAft>
            </a:pPr>
            <a:r>
              <a:rPr sz="1100" b="1" u="none">
                <a:latin typeface="Avenir"/>
              </a:rPr>
              <a:t>Background and Strategic Fit:</a:t>
            </a:r>
          </a:p>
          <a:p>
            <a:pPr>
              <a:spcAft>
                <a:spcPts val="600"/>
              </a:spcAft>
            </a:pPr>
            <a:r>
              <a:rPr sz="1100" b="0" u="none">
                <a:latin typeface="Avenir"/>
              </a:rPr>
              <a:t>Setting an account without the need to go through a trial can be used for multiple reasons:</a:t>
            </a:r>
          </a:p>
          <a:p>
            <a:pPr>
              <a:spcAft>
                <a:spcPts val="400"/>
              </a:spcAft>
            </a:pPr>
            <a:r>
              <a:t>• Creating a domain for a customer that signed a contract and did not go through a trial. Sales had direct discussions with a prospects including demos, so when a contract is signed there is no need for a "trial", they are ready to start working</a:t>
            </a:r>
          </a:p>
          <a:p>
            <a:pPr>
              <a:spcAft>
                <a:spcPts val="400"/>
              </a:spcAft>
            </a:pPr>
            <a:r>
              <a:t>• If on invoice - mark as invoice</a:t>
            </a:r>
          </a:p>
          <a:p>
            <a:pPr>
              <a:spcAft>
                <a:spcPts val="400"/>
              </a:spcAft>
            </a:pPr>
            <a:r>
              <a:t>• If on CC - ask for CC details</a:t>
            </a:r>
          </a:p>
          <a:p>
            <a:pPr>
              <a:spcAft>
                <a:spcPts val="400"/>
              </a:spcAft>
            </a:pPr>
            <a:r>
              <a:t>• Send the user a "special email invite" (e.g. congratulations for choosing Egnyte...)</a:t>
            </a:r>
          </a:p>
          <a:p>
            <a:pPr>
              <a:spcAft>
                <a:spcPts val="400"/>
              </a:spcAft>
            </a:pPr>
            <a:r>
              <a:t>• Use special design (Lisa Raid)</a:t>
            </a:r>
          </a:p>
          <a:p>
            <a:pPr>
              <a:spcAft>
                <a:spcPts val="400"/>
              </a:spcAft>
            </a:pPr>
            <a:r>
              <a:t>• Send the user a link to collect the credentials of the first user (Who is this sent to, the business person or the technical person)</a:t>
            </a:r>
          </a:p>
          <a:p>
            <a:pPr>
              <a:spcAft>
                <a:spcPts val="400"/>
              </a:spcAft>
            </a:pPr>
            <a:r>
              <a:t>• Leverage the mechanism from https://jira.egnyte-it.com/browse/APPS-8320</a:t>
            </a:r>
          </a:p>
          <a:p>
            <a:pPr>
              <a:spcAft>
                <a:spcPts val="400"/>
              </a:spcAft>
            </a:pPr>
            <a:r>
              <a:t>• Skip the admin survey or any lead creation in SFDC</a:t>
            </a:r>
          </a:p>
          <a:p>
            <a:pPr>
              <a:spcAft>
                <a:spcPts val="400"/>
              </a:spcAft>
            </a:pPr>
            <a:r>
              <a:t>• Ask the user for the domain name, create it and mark it as "paid", make that first user the first admin of the domain</a:t>
            </a:r>
          </a:p>
          <a:p>
            <a:pPr>
              <a:spcAft>
                <a:spcPts val="400"/>
              </a:spcAft>
            </a:pPr>
            <a:r>
              <a:t>• Validate domain is not used</a:t>
            </a:r>
          </a:p>
          <a:p>
            <a:pPr>
              <a:spcAft>
                <a:spcPts val="400"/>
              </a:spcAft>
            </a:pPr>
            <a:r>
              <a:t>• Validate user email</a:t>
            </a:r>
          </a:p>
          <a:p>
            <a:pPr>
              <a:spcAft>
                <a:spcPts val="600"/>
              </a:spcAft>
            </a:pPr>
            <a:r>
              <a:rPr sz="1100" b="1" u="none">
                <a:latin typeface="Avenir"/>
              </a:rPr>
              <a:t>Goals:</a:t>
            </a:r>
          </a:p>
          <a:p>
            <a:pPr>
              <a:spcAft>
                <a:spcPts val="400"/>
              </a:spcAft>
            </a:pPr>
            <a:r>
              <a:t>• Simple for user</a:t>
            </a:r>
          </a:p>
          <a:p>
            <a:pPr>
              <a:spcAft>
                <a:spcPts val="400"/>
              </a:spcAft>
            </a:pPr>
            <a:r>
              <a:t>• No need to create a trial first</a:t>
            </a:r>
          </a:p>
          <a:p>
            <a:pPr>
              <a:spcAft>
                <a:spcPts val="400"/>
              </a:spcAft>
            </a:pPr>
            <a:r>
              <a:t>• Elevated experience ("White glove" feel to it)</a:t>
            </a:r>
          </a:p>
          <a:p>
            <a:pPr>
              <a:spcAft>
                <a:spcPts val="600"/>
              </a:spcAft>
            </a:pPr>
            <a:r>
              <a:rPr sz="1100" b="1" u="none">
                <a:latin typeface="Avenir"/>
              </a:rPr>
              <a:t>Proposed Solution:</a:t>
            </a:r>
            <a:r>
              <a:rPr sz="1100" b="0" u="none">
                <a:latin typeface="Avenir"/>
              </a:rPr>
              <a:t>The proposed flow is here [</a:t>
            </a:r>
            <a:r>
              <a:rPr sz="1100" b="0" u="sng">
                <a:latin typeface="Avenir"/>
                <a:hlinkClick r:id="rId2"/>
              </a:rPr>
              <a:t>https://lucid.app/lucidchart/0c321564-165e-4fe4-be8b-b4c47f7bc3ef/edit?invitationId=inv_945897cc-e8cc-4620-9d03-403060f6442d&amp;page=0_0#</a:t>
            </a:r>
            <a:r>
              <a:rPr sz="1100" b="0" u="none">
                <a:latin typeface="Avenir"/>
              </a:rPr>
              <a:t>|#]]</a:t>
            </a:r>
          </a:p>
          <a:p>
            <a:pPr>
              <a:spcAft>
                <a:spcPts val="400"/>
              </a:spcAft>
            </a:pPr>
            <a:r>
              <a:t>• Get indication from SFDC that the account is paid</a:t>
            </a:r>
          </a:p>
          <a:p>
            <a:pPr>
              <a:spcAft>
                <a:spcPts val="400"/>
              </a:spcAft>
            </a:pPr>
            <a:r>
              <a:t>• Get from SFDC the parameters of the user we will be sending this to</a:t>
            </a:r>
          </a:p>
          <a:p>
            <a:pPr>
              <a:spcAft>
                <a:spcPts val="400"/>
              </a:spcAft>
            </a:pPr>
            <a:r>
              <a:t>• Use elements from https://jira.egnyte-it.com/browse/APPS-8320 in order to create the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APPS-10412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 Indication - link to SC view for non-admins</a:t>
            </a:r>
          </a:p>
        </p:txBody>
      </p:sp>
      <p:sp>
        <p:nvSpPr>
          <p:cNvPr id="3" name="Content Placeholder 2"/>
          <p:cNvSpPr>
            <a:spLocks noGrp="1"/>
          </p:cNvSpPr>
          <p:nvPr>
            <p:ph idx="1" sz="half"/>
          </p:nvPr>
        </p:nvSpPr>
        <p:spPr/>
        <p:txBody>
          <a:bodyPr/>
          <a:lstStyle/>
          <a:p>
            <a:pPr>
              <a:spcAft>
                <a:spcPts val="600"/>
              </a:spcAft>
            </a:pPr>
            <a:r>
              <a:rPr sz="1100" b="0" u="none">
                <a:latin typeface="Avenir"/>
              </a:rPr>
              <a:t>In order to facilitate users moving from CFS to S&amp;G to remediate sensitive content, we should provide them a link that will take them to the SC view with the associated location.</a:t>
            </a:r>
          </a:p>
          <a:p>
            <a:pPr>
              <a:spcAft>
                <a:spcPts val="600"/>
              </a:spcAft>
            </a:pPr>
            <a:r>
              <a:rPr sz="1100" b="0" u="none">
                <a:latin typeface="Avenir"/>
              </a:rPr>
              <a:t>Will require some entitlement changes in S&amp;G</a:t>
            </a:r>
          </a:p>
          <a:p>
            <a:pPr>
              <a:spcAft>
                <a:spcPts val="600"/>
              </a:spcAft>
            </a:pPr>
            <a:r>
              <a:rPr sz="1100" b="0" u="sng">
                <a:latin typeface="Avenir"/>
                <a:hlinkClick r:id="rId2"/>
              </a:rPr>
              <a:t>https://egnyte.atlassian.net/wiki/spaces/PM/pages/658374842/SC+Visibility+Phase+2+-+user+actions+workflows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DEL-38580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Analysis and Modification of Recommendation Engine Test Results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GR-603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Edit upload request - Due Date &amp; Assignees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the upload request is created, the creator is not able to make any changes to the existing requests.</a:t>
            </a:r>
          </a:p>
          <a:p>
            <a:pPr>
              <a:spcAft>
                <a:spcPts val="600"/>
              </a:spcAft>
            </a:pPr>
            <a:r>
              <a:rPr sz="1100" b="1" u="none">
                <a:latin typeface="Avenir"/>
              </a:rPr>
              <a:t>User Story</a:t>
            </a:r>
          </a:p>
          <a:p>
            <a:pPr>
              <a:spcAft>
                <a:spcPts val="600"/>
              </a:spcAft>
            </a:pPr>
            <a:r>
              <a:rPr sz="1100" b="0" u="none">
                <a:latin typeface="Avenir"/>
              </a:rPr>
              <a:t>As an upload request creator,  I would like to edit the existing upload requests so that I can modify the due date and assignees.</a:t>
            </a:r>
          </a:p>
          <a:p>
            <a:pPr>
              <a:spcAft>
                <a:spcPts val="600"/>
              </a:spcAft>
            </a:pPr>
            <a:r>
              <a:rPr sz="1100" b="1" u="none">
                <a:latin typeface="Avenir"/>
              </a:rPr>
              <a:t>Feature Description</a:t>
            </a:r>
          </a:p>
          <a:p>
            <a:pPr>
              <a:spcAft>
                <a:spcPts val="400"/>
              </a:spcAft>
            </a:pPr>
            <a:r>
              <a:t>• Cretors should be able to edit the in-progress upload requests to modify the due date and assignees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instance modification from template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upload request template cannot be modified at all while creating an upload request instance. The customers would like to remove specific document(s) or mark them optional while creating a request instance.</a:t>
            </a:r>
          </a:p>
          <a:p>
            <a:pPr>
              <a:spcAft>
                <a:spcPts val="600"/>
              </a:spcAft>
            </a:pPr>
            <a:r>
              <a:rPr sz="1100" b="1" u="none">
                <a:latin typeface="Avenir"/>
              </a:rPr>
              <a:t>User Story</a:t>
            </a:r>
          </a:p>
          <a:p>
            <a:pPr>
              <a:spcAft>
                <a:spcPts val="600"/>
              </a:spcAft>
            </a:pPr>
            <a:r>
              <a:rPr sz="1100" b="0" u="none">
                <a:latin typeface="Avenir"/>
              </a:rPr>
              <a:t>As an Egnyte Domain user, I would like to modify the documents from a template while creating an upload request so that I can modify the existing template to request specific documents based on specific criteria.</a:t>
            </a:r>
          </a:p>
          <a:p>
            <a:pPr>
              <a:spcAft>
                <a:spcPts val="600"/>
              </a:spcAft>
            </a:pPr>
            <a:r>
              <a:rPr sz="1100" b="1" u="none">
                <a:latin typeface="Avenir"/>
              </a:rPr>
              <a:t>Feature Description</a:t>
            </a:r>
          </a:p>
          <a:p>
            <a:pPr>
              <a:spcAft>
                <a:spcPts val="400"/>
              </a:spcAft>
            </a:pPr>
            <a:r>
              <a:t>• While creating an upload request instance, allow users to mark a document as optional or remove the document from a template.</a:t>
            </a:r>
          </a:p>
          <a:p>
            <a:pPr>
              <a:spcAft>
                <a:spcPts val="400"/>
              </a:spcAft>
            </a:pPr>
            <a:r>
              <a:t>• Provide a setting in the template to control the modification action while creating an upload request instance.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Box to Egnyte using our Content Lifecycle product.</a:t>
            </a:r>
          </a:p>
          <a:p>
            <a:pPr>
              <a:spcAft>
                <a:spcPts val="600"/>
              </a:spcAft>
            </a:pPr>
            <a:r>
              <a:rPr sz="1100" b="0" u="none">
                <a:latin typeface="Avenir"/>
              </a:rPr>
              <a:t>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Scalability and large file upload suppport</a:t>
            </a:r>
          </a:p>
        </p:txBody>
      </p:sp>
      <p:sp>
        <p:nvSpPr>
          <p:cNvPr id="3" name="Content Placeholder 2"/>
          <p:cNvSpPr>
            <a:spLocks noGrp="1"/>
          </p:cNvSpPr>
          <p:nvPr>
            <p:ph idx="1" sz="half"/>
          </p:nvPr>
        </p:nvSpPr>
        <p:spPr/>
        <p:txBody>
          <a:bodyPr/>
          <a:lstStyle/>
          <a:p>
            <a:pPr>
              <a:spcAft>
                <a:spcPts val="600"/>
              </a:spcAft>
            </a:pPr>
            <a:r>
              <a:rPr sz="1100" b="0" u="none">
                <a:latin typeface="Avenir"/>
              </a:rPr>
              <a:t>Improve upload functionality to be more scalable and allow for files larger than 100MB.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CFS-61772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Add item count to SC and Issues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system has limits on how many objects are displayed on S&amp;G feature pages to prevent long load times (or even completely prevent it from loading). However, because of this limit, it's difficult for user to understand the scope of how many object there actually are.</a:t>
            </a:r>
          </a:p>
          <a:p>
            <a:pPr>
              <a:spcAft>
                <a:spcPts val="600"/>
              </a:spcAft>
            </a:pPr>
            <a:r>
              <a:rPr sz="1100" b="1" u="none">
                <a:latin typeface="Avenir"/>
              </a:rPr>
              <a:t>User Story</a:t>
            </a:r>
          </a:p>
          <a:p>
            <a:pPr>
              <a:spcAft>
                <a:spcPts val="600"/>
              </a:spcAft>
            </a:pPr>
            <a:r>
              <a:rPr sz="1100" b="0" u="none">
                <a:latin typeface="Avenir"/>
              </a:rPr>
              <a:t>As a user, I want a clear understanding of how many issues and sensitive content items I have. This includes filters in place, limits based on the browser resources and total items that the system has identified</a:t>
            </a:r>
          </a:p>
          <a:p>
            <a:pPr>
              <a:spcAft>
                <a:spcPts val="600"/>
              </a:spcAft>
            </a:pPr>
            <a:r>
              <a:rPr sz="1100" b="1" u="none">
                <a:latin typeface="Avenir"/>
              </a:rPr>
              <a:t>Feature Description</a:t>
            </a:r>
          </a:p>
          <a:p>
            <a:pPr>
              <a:spcAft>
                <a:spcPts val="600"/>
              </a:spcAft>
            </a:pPr>
            <a:r>
              <a:rPr sz="1100" b="0" u="none">
                <a:latin typeface="Avenir"/>
              </a:rPr>
              <a:t>Display the counts of the items displayed on the lists</a:t>
            </a:r>
          </a:p>
          <a:p>
            <a:pPr>
              <a:spcAft>
                <a:spcPts val="400"/>
              </a:spcAft>
            </a:pPr>
            <a:r>
              <a:t>• Issues view - Count of rendered items in the list is displayed</a:t>
            </a:r>
          </a:p>
          <a:p>
            <a:pPr>
              <a:spcAft>
                <a:spcPts val="400"/>
              </a:spcAft>
            </a:pPr>
            <a:r>
              <a:t>• SC view - Count of rendered items in the list is displayed</a:t>
            </a:r>
          </a:p>
          <a:p>
            <a:pPr>
              <a:spcAft>
                <a:spcPts val="600"/>
              </a:spcAft>
            </a:pPr>
            <a:r>
              <a:rPr sz="1100" b="1" u="none">
                <a:latin typeface="Avenir"/>
              </a:rPr>
              <a:t>Public Summary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DEL-39631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Sales Initiated Trial</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Offer a chance to start a Platform Enterprise trial to a potential customer. The customer is interested in Egnyte and we want to avoid starting them on a regular trial. We do not want them waiting for several days due to manual setup and removal of limitations of this plan.</a:t>
            </a:r>
          </a:p>
          <a:p>
            <a:pPr>
              <a:spcAft>
                <a:spcPts val="400"/>
              </a:spcAft>
            </a:pPr>
            <a:r>
              <a:t>• Send the user a "special email invite" (e.g. Thank you for being a great Egnyte customer...),</a:t>
            </a:r>
          </a:p>
          <a:p>
            <a:pPr>
              <a:spcAft>
                <a:spcPts val="400"/>
              </a:spcAft>
            </a:pPr>
            <a:r>
              <a:t>• Send the user a link to "Setup your account"</a:t>
            </a:r>
          </a:p>
          <a:p>
            <a:pPr>
              <a:spcAft>
                <a:spcPts val="400"/>
              </a:spcAft>
            </a:pPr>
            <a:r>
              <a:t>• Should use the same flow as Egnyte For Life only difference is that the PVI that they're landing on has a single plan</a:t>
            </a:r>
          </a:p>
          <a:p>
            <a:pPr>
              <a:spcAft>
                <a:spcPts val="800"/>
              </a:spcAft>
            </a:pPr>
            <a:r>
              <a:rPr sz="1100" b="1" u="none">
                <a:latin typeface="Avenir"/>
              </a:rPr>
              <a:t>Goals:</a:t>
            </a:r>
          </a:p>
          <a:p>
            <a:pPr>
              <a:spcAft>
                <a:spcPts val="400"/>
              </a:spcAft>
            </a:pPr>
            <a:r>
              <a:t>• Allows Sales to send an invitation to a PROSPECT and have them land on a Platform Enterprise Trial without limitations</a:t>
            </a:r>
          </a:p>
          <a:p>
            <a:pPr>
              <a:spcAft>
                <a:spcPts val="400"/>
              </a:spcAft>
            </a:pPr>
            <a:r>
              <a:t>• Create a domain without needing to do so on</a:t>
            </a:r>
            <a:r>
              <a:rPr sz="1100" b="0" u="sng">
                <a:latin typeface="Avenir"/>
                <a:hlinkClick r:id="rId2"/>
              </a:rPr>
              <a:t>https://www.egnyte.com/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APPS-12538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 Copilot in MS Office apps research</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Copilot is positioned as an alternative to MS Copilot,  A significant limitation of MS Copilot is that it does not allow integration with Egnyte-stored content or any other third-party storage providers—it is restricted to SharePoint storage only.</a:t>
            </a:r>
          </a:p>
          <a:p>
            <a:pPr>
              <a:spcAft>
                <a:spcPts val="600"/>
              </a:spcAft>
            </a:pPr>
            <a:r>
              <a:rPr sz="1100" b="0" u="none">
                <a:latin typeface="Avenir"/>
              </a:rPr>
              <a:t>To truly differentiate Egnyte Copilot and enhance its value, we must expand its integration across Microsoft 365 apps (Word, PowerPoint, Excel, Outlook, and potentially others), enabling AI-driven assistance regardless of where the files are stored.</a:t>
            </a:r>
          </a:p>
          <a:p>
            <a:pPr>
              <a:spcAft>
                <a:spcPts val="600"/>
              </a:spcAft>
            </a:pPr>
            <a:r>
              <a:rPr sz="1100" b="1" u="none">
                <a:latin typeface="Avenir"/>
              </a:rPr>
              <a:t>Use Case</a:t>
            </a:r>
          </a:p>
          <a:p>
            <a:pPr>
              <a:spcAft>
                <a:spcPts val="600"/>
              </a:spcAft>
            </a:pPr>
            <a:r>
              <a:rPr sz="1100" b="0" u="none">
                <a:latin typeface="Avenir"/>
              </a:rPr>
              <a:t>Introducing Egnyte Copilot plugins for Microsoft 365 apps will enable users to:</a:t>
            </a:r>
          </a:p>
          <a:p>
            <a:pPr>
              <a:spcAft>
                <a:spcPts val="400"/>
              </a:spcAft>
            </a:pPr>
            <a:r>
              <a:t>• Access Egnyte AI-powered assistance within Word, PowerPoint, Excel, MS Teams, and Outlook.</a:t>
            </a:r>
          </a:p>
          <a:p>
            <a:pPr>
              <a:spcAft>
                <a:spcPts val="400"/>
              </a:spcAft>
            </a:pPr>
            <a:r>
              <a:t>• Use Egnyte AI features seamlessly within the Microsoft ecosystem without requiring MS Copilot.</a:t>
            </a:r>
          </a:p>
          <a:p>
            <a:pPr>
              <a:spcAft>
                <a:spcPts val="600"/>
              </a:spcAft>
            </a:pPr>
            <a:r>
              <a:rPr sz="1100" b="1" u="none">
                <a:latin typeface="Avenir"/>
              </a:rPr>
              <a:t>Current Solution &amp; Gap</a:t>
            </a:r>
          </a:p>
          <a:p>
            <a:pPr>
              <a:spcAft>
                <a:spcPts val="400"/>
              </a:spcAft>
            </a:pPr>
            <a:r>
              <a:t>• Users must pay for MS Copilot to access AI-powered features in Microsoft 365 apps.</a:t>
            </a:r>
          </a:p>
          <a:p>
            <a:pPr>
              <a:spcAft>
                <a:spcPts val="400"/>
              </a:spcAft>
            </a:pPr>
            <a:r>
              <a:t>• MS Copilot does not support third-party storage providers, including Egnyte.</a:t>
            </a:r>
          </a:p>
          <a:p>
            <a:pPr>
              <a:spcAft>
                <a:spcPts val="600"/>
              </a:spcAft>
            </a:pPr>
            <a:r>
              <a:rPr sz="1100" b="1" u="none">
                <a:latin typeface="Avenir"/>
              </a:rPr>
              <a:t>Proposed Solution</a:t>
            </a:r>
          </a:p>
          <a:p>
            <a:pPr>
              <a:spcAft>
                <a:spcPts val="600"/>
              </a:spcAft>
            </a:pPr>
            <a:r>
              <a:rPr sz="1100" b="0" u="none">
                <a:latin typeface="Avenir"/>
              </a:rPr>
              <a:t>Develop</a:t>
            </a:r>
            <a:r>
              <a:rPr sz="1100" b="1" u="none">
                <a:latin typeface="Avenir"/>
              </a:rPr>
              <a:t>Egnyte Copilot plugins</a:t>
            </a:r>
            <a:r>
              <a:rPr sz="1100" b="0" u="none">
                <a:latin typeface="Avenir"/>
              </a:rPr>
              <a:t>for Microsoft 365 apps, powered by Egnyte AI, to provide essential AI-driven assistance:</a:t>
            </a:r>
          </a:p>
          <a:p>
            <a:pPr>
              <a:spcAft>
                <a:spcPts val="400"/>
              </a:spcAft>
            </a:pPr>
            <a:r>
              <a:t>• Word</a:t>
            </a:r>
          </a:p>
          <a:p>
            <a:pPr>
              <a:spcAft>
                <a:spcPts val="400"/>
              </a:spcAft>
            </a:pPr>
            <a:r>
              <a:t>• PowerPoint</a:t>
            </a:r>
          </a:p>
          <a:p>
            <a:pPr>
              <a:spcAft>
                <a:spcPts val="400"/>
              </a:spcAft>
            </a:pPr>
            <a:r>
              <a:t>• Excel</a:t>
            </a:r>
          </a:p>
          <a:p>
            <a:pPr>
              <a:spcAft>
                <a:spcPts val="400"/>
              </a:spcAft>
            </a:pPr>
            <a:r>
              <a:t>• MS Teams</a:t>
            </a:r>
          </a:p>
          <a:p>
            <a:pPr>
              <a:spcAft>
                <a:spcPts val="400"/>
              </a:spcAft>
            </a:pPr>
            <a:r>
              <a:t>• Outlook</a:t>
            </a:r>
          </a:p>
          <a:p>
            <a:pPr>
              <a:spcAft>
                <a:spcPts val="600"/>
              </a:spcAft>
            </a:pPr>
            <a:r>
              <a:rPr sz="1100" b="1" u="none">
                <a:latin typeface="Avenir"/>
              </a:rPr>
              <a:t>Importance &amp; Business Impact</a:t>
            </a:r>
          </a:p>
          <a:p>
            <a:pPr>
              <a:spcAft>
                <a:spcPts val="400"/>
              </a:spcAft>
            </a:pPr>
            <a:r>
              <a:t>• Competitive Advantage – Differentiates Egnyte Copilot from MS Copilot by supporting third-party apps integration. Users must pay for and use MS Copilot</a:t>
            </a:r>
          </a:p>
          <a:p>
            <a:pPr>
              <a:spcAft>
                <a:spcPts val="400"/>
              </a:spcAft>
            </a:pPr>
            <a:r>
              <a:t>• Customer Demand – Enables users to use AI-driven assistance with Egnyte files inside Microsoft 365 apps.</a:t>
            </a:r>
          </a:p>
          <a:p>
            <a:pPr>
              <a:spcAft>
                <a:spcPts val="400"/>
              </a:spcAft>
            </a:pPr>
            <a:r>
              <a:t>• Revenue &amp; Adoption Growth – Increases Egnyte adoption within organizations using Microsoft 365 without MS Copilot.</a:t>
            </a:r>
          </a:p>
          <a:p>
            <a:pPr>
              <a:spcAft>
                <a:spcPts val="600"/>
              </a:spcAft>
            </a:pPr>
            <a:r>
              <a:rPr sz="1100" b="1" u="none">
                <a:latin typeface="Avenir"/>
              </a:rPr>
              <a:t>Relevant Links or Details</a:t>
            </a:r>
          </a:p>
          <a:p>
            <a:pPr>
              <a:spcAft>
                <a:spcPts val="600"/>
              </a:spcAft>
            </a:pPr>
            <a:r>
              <a:rPr sz="1100" b="0" u="none">
                <a:latin typeface="Avenir"/>
              </a:rPr>
              <a:t>🚀</a:t>
            </a:r>
            <a:r>
              <a:rPr sz="1100" b="1" u="none">
                <a:latin typeface="Avenir"/>
              </a:rPr>
              <a:t>Upcoming CFS API (Q2)</a:t>
            </a:r>
            <a:r>
              <a:rPr sz="1100" b="0" u="none">
                <a:latin typeface="Avenir"/>
              </a:rPr>
              <a:t>– Enables deeper integration of Egnyte AI with Microsoft apps.</a:t>
            </a:r>
          </a:p>
          <a:p>
            <a:pPr>
              <a:spcAft>
                <a:spcPts val="600"/>
              </a:spcAft>
            </a:pPr>
            <a:r>
              <a:rPr sz="1100" b="1" u="none">
                <a:latin typeface="Avenir"/>
              </a:rPr>
              <a:t>Next Steps</a:t>
            </a:r>
          </a:p>
          <a:p>
            <a:pPr>
              <a:spcAft>
                <a:spcPts val="600"/>
              </a:spcAft>
            </a:pPr>
            <a:r>
              <a:rPr sz="1100" b="0" u="none">
                <a:latin typeface="Avenir"/>
              </a:rPr>
              <a:t>1.</a:t>
            </a:r>
            <a:r>
              <a:rPr sz="1100" b="1" u="none">
                <a:latin typeface="Avenir"/>
              </a:rPr>
              <a:t>Q2: Utilize CFS API</a:t>
            </a:r>
            <a:r>
              <a:rPr sz="1100" b="0" u="none">
                <a:latin typeface="Avenir"/>
              </a:rPr>
              <a:t>– Develop integration points for Egnyte AI within Microsoft 365 apps.</a:t>
            </a:r>
          </a:p>
          <a:p>
            <a:pPr>
              <a:spcAft>
                <a:spcPts val="600"/>
              </a:spcAft>
            </a:pPr>
            <a:r>
              <a:rPr sz="1100" b="0" u="none">
                <a:latin typeface="Avenir"/>
              </a:rPr>
              <a:t>2.</a:t>
            </a:r>
            <a:r>
              <a:rPr sz="1100" b="1" u="none">
                <a:latin typeface="Avenir"/>
              </a:rPr>
              <a:t>Q3: Develop &amp; Pilot Plugins</a:t>
            </a:r>
            <a:r>
              <a:rPr sz="1100" b="0" u="none">
                <a:latin typeface="Avenir"/>
              </a:rPr>
              <a:t>– Test AI-powered Egnyte Copilot features in select Microsoft applications.</a:t>
            </a:r>
          </a:p>
          <a:p>
            <a:pPr>
              <a:spcAft>
                <a:spcPts val="600"/>
              </a:spcAft>
            </a:pPr>
            <a:r>
              <a:rPr sz="1100" b="0" u="none">
                <a:latin typeface="Avenir"/>
              </a:rPr>
              <a:t>3.</a:t>
            </a:r>
            <a:r>
              <a:rPr sz="1100" b="1" u="none">
                <a:latin typeface="Avenir"/>
              </a:rPr>
              <a:t>Q4: Full Rollout</a:t>
            </a:r>
            <a:r>
              <a:rPr sz="1100" b="0" u="none">
                <a:latin typeface="Avenir"/>
              </a:rPr>
              <a:t>– Launch Egnyte Copilot functionality across Microsoft 365 apps.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 Teams - Custom configuration</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 &amp; Features</a:t>
            </a:r>
          </a:p>
          <a:p>
            <a:pPr>
              <a:spcAft>
                <a:spcPts val="400"/>
              </a:spcAft>
            </a:pPr>
            <a:r>
              <a:t>1. </a:t>
            </a:r>
            <a:r>
              <a:rPr sz="1100" b="1" u="none">
                <a:latin typeface="Avenir"/>
              </a:rPr>
              <a:t>Disable New Folder Creation in MS Teams Integration</a:t>
            </a:r>
          </a:p>
          <a:p>
            <a:pPr>
              <a:spcAft>
                <a:spcPts val="600"/>
              </a:spcAft>
            </a:pPr>
            <a:r>
              <a:rPr sz="1100" b="0" u="none">
                <a:latin typeface="Avenir"/>
              </a:rPr>
              <a:t>•	Prevent users from creating new folders within Egnyte via MS Teams.</a:t>
            </a:r>
          </a:p>
          <a:p>
            <a:pPr>
              <a:spcAft>
                <a:spcPts val="600"/>
              </a:spcAft>
            </a:pPr>
            <a:r>
              <a:rPr sz="1100" b="0" u="none">
                <a:latin typeface="Avenir"/>
              </a:rPr>
              <a:t>•	Restriction should apply across all MS Teams channels and chats where the integration is enabled.</a:t>
            </a:r>
          </a:p>
          <a:p>
            <a:pPr>
              <a:spcAft>
                <a:spcPts val="600"/>
              </a:spcAft>
            </a:pPr>
            <a:r>
              <a:rPr sz="1100" b="0" u="none">
                <a:latin typeface="Avenir"/>
              </a:rPr>
              <a:t>•	Admins should have the option to toggle this restriction via settings.</a:t>
            </a:r>
          </a:p>
          <a:p>
            <a:pPr>
              <a:spcAft>
                <a:spcPts val="600"/>
              </a:spcAft>
            </a:pPr>
            <a:r>
              <a:rPr sz="1100" b="0" u="none">
                <a:latin typeface="Avenir"/>
              </a:rPr>
              <a:t>•	JIRA Reference</a:t>
            </a:r>
            <a:r>
              <a:rPr sz="1100" b="0" u="sng">
                <a:latin typeface="Avenir"/>
                <a:hlinkClick r:id="rId2"/>
              </a:rPr>
              <a:t>COM-268</a:t>
            </a:r>
            <a:r>
              <a:rPr sz="1100" b="0" u="none">
                <a:latin typeface="Avenir"/>
              </a:rPr>
              <a:t>(RB Request)</a:t>
            </a:r>
            <a:r>
              <a:rPr sz="1100" b="0" u="sng">
                <a:latin typeface="Avenir"/>
                <a:hlinkClick r:id="rId3"/>
              </a:rPr>
              <a:t>https://jira.egnyte-it.com/browse/SER-3461</a:t>
            </a:r>
            <a:r>
              <a:rPr sz="1100" b="0" u="none">
                <a:latin typeface="Avenir"/>
              </a:rPr>
              <a:t>(pfluger request)</a:t>
            </a:r>
          </a:p>
          <a:p>
            <a:pPr>
              <a:spcAft>
                <a:spcPts val="600"/>
              </a:spcAft>
            </a:pPr>
            <a:r>
              <a:rPr sz="1100" b="1" u="none">
                <a:latin typeface="Avenir"/>
              </a:rPr>
              <a:t>2. Remove Recents &amp; All Files in Messaging Extension</a:t>
            </a:r>
          </a:p>
          <a:p>
            <a:pPr>
              <a:spcAft>
                <a:spcPts val="600"/>
              </a:spcAft>
            </a:pPr>
            <a:r>
              <a:rPr sz="1100" b="0" u="none">
                <a:latin typeface="Avenir"/>
              </a:rPr>
              <a:t>•	Remove the Recents and All Files views in the MS Teams messaging extension\.</a:t>
            </a:r>
          </a:p>
          <a:p>
            <a:pPr>
              <a:spcAft>
                <a:spcPts val="600"/>
              </a:spcAft>
            </a:pPr>
            <a:r>
              <a:rPr sz="1100" b="0" u="none">
                <a:latin typeface="Avenir"/>
              </a:rPr>
              <a:t>•	This will prevent users from sharing unwanted or sensitive files by limiting file selection\.</a:t>
            </a:r>
            <a:r>
              <a:rPr sz="1100" b="0" u="none">
                <a:latin typeface="Avenir"/>
              </a:rPr>
              <a:t>•	Admins should be able to control file visibility settings via integration settings\.</a:t>
            </a:r>
          </a:p>
          <a:p>
            <a:pPr>
              <a:spcAft>
                <a:spcPts val="600"/>
              </a:spcAft>
            </a:pPr>
            <a:r>
              <a:rPr sz="1100" b="1" u="none">
                <a:latin typeface="Avenir"/>
              </a:rPr>
              <a:t>3. Custom Tab Addition Without Admin Setup Completion</a:t>
            </a:r>
          </a:p>
          <a:p>
            <a:pPr>
              <a:spcAft>
                <a:spcPts val="600"/>
              </a:spcAft>
            </a:pPr>
            <a:r>
              <a:rPr sz="1100" b="0" u="none">
                <a:latin typeface="Avenir"/>
              </a:rPr>
              <a:t>•	Currently, users can add a custom Egnyte tab even if the admin has not completed the setup\.</a:t>
            </a:r>
            <a:r>
              <a:rPr sz="1100" b="0" u="none">
                <a:latin typeface="Avenir"/>
              </a:rPr>
              <a:t>•	Implement a restriction preventing tab addition until the admin setup is fully completed\.</a:t>
            </a:r>
          </a:p>
          <a:p>
            <a:pPr>
              <a:spcAft>
                <a:spcPts val="600"/>
              </a:spcAft>
            </a:pPr>
            <a:r>
              <a:rPr sz="1100" b="1" u="none">
                <a:latin typeface="Avenir"/>
              </a:rPr>
              <a:t>4. Enable MS Teams Add-in for Selected Teams/Channels Only</a:t>
            </a:r>
          </a:p>
          <a:p>
            <a:pPr>
              <a:spcAft>
                <a:spcPts val="600"/>
              </a:spcAft>
            </a:pPr>
            <a:r>
              <a:rPr sz="1100" b="0" u="none">
                <a:latin typeface="Avenir"/>
              </a:rPr>
              <a:t>•	Allow admins to enable Egnyte integration selectively for specific MS Teams teams or channels instead of applying it across the entire organization\.</a:t>
            </a:r>
          </a:p>
          <a:p>
            <a:pPr>
              <a:spcAft>
                <a:spcPts val="600"/>
              </a:spcAft>
            </a:pPr>
            <a:r>
              <a:rPr sz="1100" b="0" u="none">
                <a:latin typeface="Avenir"/>
              </a:rPr>
              <a:t>•	Admins should be able to define allowed Teams\/Channels from the Egnyte Admin Panel\.</a:t>
            </a:r>
          </a:p>
          <a:p>
            <a:pPr>
              <a:spcAft>
                <a:spcPts val="600"/>
              </a:spcAft>
            </a:pPr>
            <a:r>
              <a:rPr sz="1100" b="1" u="none">
                <a:latin typeface="Avenir"/>
              </a:rPr>
              <a:t>Business Justification &amp; Impact</a:t>
            </a:r>
          </a:p>
          <a:p>
            <a:pPr>
              <a:spcAft>
                <a:spcPts val="600"/>
              </a:spcAft>
            </a:pPr>
            <a:r>
              <a:rPr sz="1100" b="0" u="none">
                <a:latin typeface="Avenir"/>
              </a:rPr>
              <a:t>✔</a:t>
            </a:r>
            <a:r>
              <a:rPr sz="1100" b="1" u="none">
                <a:latin typeface="Avenir"/>
              </a:rPr>
              <a:t>Security &amp; Compliance</a:t>
            </a:r>
            <a:r>
              <a:rPr sz="1100" b="0" u="none">
                <a:latin typeface="Avenir"/>
              </a:rPr>
              <a:t>– Prevents unauthorized folder creation and limits the risk of</a:t>
            </a:r>
            <a:r>
              <a:rPr sz="1100" b="1" u="none">
                <a:latin typeface="Avenir"/>
              </a:rPr>
              <a:t>accidental file sharing</a:t>
            </a:r>
            <a:r>
              <a:rPr sz="1100" b="0" u="none">
                <a:latin typeface="Avenir"/>
              </a:rPr>
              <a:t>.</a:t>
            </a:r>
          </a:p>
          <a:p>
            <a:pPr>
              <a:spcAft>
                <a:spcPts val="600"/>
              </a:spcAft>
            </a:pPr>
            <a:r>
              <a:rPr sz="1100" b="0" u="none">
                <a:latin typeface="Avenir"/>
              </a:rPr>
              <a:t>✔</a:t>
            </a:r>
            <a:r>
              <a:rPr sz="1100" b="1" u="none">
                <a:latin typeface="Avenir"/>
              </a:rPr>
              <a:t>User Experience</a:t>
            </a:r>
            <a:r>
              <a:rPr sz="1100" b="0" u="none">
                <a:latin typeface="Avenir"/>
              </a:rPr>
              <a:t>– Aligns with customer requests to improve usability and control within MS Teams.</a:t>
            </a:r>
          </a:p>
          <a:p>
            <a:pPr>
              <a:spcAft>
                <a:spcPts val="600"/>
              </a:spcAft>
            </a:pPr>
            <a:r>
              <a:rPr sz="1100" b="0" u="none">
                <a:latin typeface="Avenir"/>
              </a:rPr>
              <a:t>✔</a:t>
            </a:r>
            <a:r>
              <a:rPr sz="1100" b="1" u="none">
                <a:latin typeface="Avenir"/>
              </a:rPr>
              <a:t>IT/Admin Control</a:t>
            </a:r>
            <a:r>
              <a:rPr sz="1100" b="0" u="none">
                <a:latin typeface="Avenir"/>
              </a:rPr>
              <a:t>– Gives admins greater flexibility in managing Egnyte’s integration with Microsoft Teams.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DocuSign Upload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integration with DocuSign utilizes API version 2.0, which restricts file uploads to a maximum size of 25 MB. This limitation is causing issues for customers attempting to share larger files. To address this problem, we need to upgrade to DocuSign API version 2.1, which supports file uploads up to 32 MB via APIs and up to 52 MB via chunked uploads. Additionally, we will implement a user interface enhancement to notify users when they attempt to upload files that exceed the allowed size limits. This upgrade will improve file sharing capabilities and user experience.</a:t>
            </a:r>
          </a:p>
          <a:p>
            <a:pPr>
              <a:spcAft>
                <a:spcPts val="600"/>
              </a:spcAft>
            </a:pPr>
            <a:r>
              <a:rPr sz="1100" b="1" u="none">
                <a:latin typeface="Avenir"/>
              </a:rPr>
              <a:t>Acceptance Criteria:</a:t>
            </a:r>
          </a:p>
          <a:p>
            <a:pPr>
              <a:spcAft>
                <a:spcPts val="400"/>
              </a:spcAft>
            </a:pPr>
            <a:r>
              <a:t>1. Upgrade to DocuSign API version 2.1 and ensure compatibility with the current integration.</a:t>
            </a:r>
          </a:p>
          <a:p>
            <a:pPr>
              <a:spcAft>
                <a:spcPts val="400"/>
              </a:spcAft>
            </a:pPr>
            <a:r>
              <a:t>2. Implement support for handling files up to 52 MB using chunked uploads.</a:t>
            </a:r>
          </a:p>
          <a:p>
            <a:pPr>
              <a:spcAft>
                <a:spcPts val="400"/>
              </a:spcAft>
            </a:pPr>
            <a:r>
              <a:t>3. Develop and deploy a pop-up notification feature to alert users when attempting to upload files larger than the allowed limits.</a:t>
            </a:r>
          </a:p>
          <a:p>
            <a:pPr>
              <a:spcAft>
                <a:spcPts val="400"/>
              </a:spcAft>
            </a:pPr>
            <a:r>
              <a:t>4. Perform thorough testing to validate the new functionality and pop-up notifications.</a:t>
            </a:r>
          </a:p>
          <a:p>
            <a:pPr>
              <a:spcAft>
                <a:spcPts val="400"/>
              </a:spcAft>
            </a:pPr>
            <a:r>
              <a:t>5. Update documentation to reflect the changes and new file upload limits.</a:t>
            </a:r>
          </a:p>
          <a:p>
            <a:pPr>
              <a:spcAft>
                <a:spcPts val="600"/>
              </a:spcAft>
            </a:pPr>
            <a:r>
              <a:rPr sz="1100" b="0" u="none">
                <a:latin typeface="Avenir"/>
              </a:rPr>
              <a:t>Links:</a:t>
            </a:r>
            <a:r>
              <a:rPr sz="1100" b="0" u="sng">
                <a:latin typeface="Avenir"/>
                <a:hlinkClick r:id="rId2"/>
              </a:rPr>
              <a:t>https://developers.docusign.com/docs/esign-rest-api/esign101/rules-and-limits/#:~:text=Docusign%20has%20the%20following%20limitations,of%20up%20to%2052%20MB</a:t>
            </a:r>
          </a:p>
          <a:p>
            <a:pPr>
              <a:spcAft>
                <a:spcPts val="600"/>
              </a:spcAft>
            </a:pPr>
            <a:r>
              <a:rPr sz="1100" b="0" u="sng">
                <a:latin typeface="Avenir"/>
                <a:hlinkClick r:id="rId3"/>
              </a:rPr>
              <a:t>https://developers.docusign.com/docs/esign-rest-api/reference/envelopes/chunkeduploads/</a:t>
            </a:r>
          </a:p>
          <a:p>
            <a:pPr>
              <a:spcAft>
                <a:spcPts val="600"/>
              </a:spcAft>
            </a:pPr>
            <a:r>
              <a:rPr sz="1100" b="0" u="none">
                <a:latin typeface="Avenir"/>
              </a:rPr>
              <a:t>Ticket:</a:t>
            </a:r>
            <a:r>
              <a:rPr sz="1100" b="0" u="sng">
                <a:latin typeface="Avenir"/>
                <a:hlinkClick r:id="rId4"/>
              </a:rPr>
              <a:t>https://jira.egnyte-it.com/browse/PINT-15240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Import Functionality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who will import files from Google Drive (G Drive) to Egnyte currently lack the ability to select and import entire folders. Instead, they may be restricted to importing individual files, which can be time-consuming, especially for users who need to transfer large sets of organized files and subfolders. This limitation presents several issues:</a:t>
            </a:r>
          </a:p>
          <a:p>
            <a:pPr>
              <a:spcAft>
                <a:spcPts val="400"/>
              </a:spcAft>
            </a:pPr>
            <a:r>
              <a:t>• Inefficiency: Without the ability to import folders directly, users must manually select files one by one. This process is cumbersome, particularly when dealing with large data sets.</a:t>
            </a:r>
          </a:p>
          <a:p>
            <a:pPr>
              <a:spcAft>
                <a:spcPts val="400"/>
              </a:spcAft>
            </a:pPr>
            <a:r>
              <a:t>• Loss of Folder Structure: When users import individual files, the original folder structure from G Drive isn’t maintained, making it challenging to organize content in Egnyte as it was originally structured.</a:t>
            </a:r>
          </a:p>
          <a:p>
            <a:pPr>
              <a:spcAft>
                <a:spcPts val="400"/>
              </a:spcAft>
            </a:pPr>
            <a:r>
              <a:t>• Time-Consuming Workflow: Reconstructing folders and re-uploading files separately adds time to workflows and increases the chance of errors, such as missing files or misplacement.</a:t>
            </a:r>
          </a:p>
          <a:p>
            <a:pPr>
              <a:spcAft>
                <a:spcPts val="400"/>
              </a:spcAft>
            </a:pPr>
            <a:r>
              <a:t>• Reduced Usability: This lack of folder import functionality impacts the user experience, as they must go through multiple steps to transfer data, creating frustration and potential reluctance to use the import feature.</a:t>
            </a:r>
          </a:p>
          <a:p>
            <a:pPr>
              <a:spcAft>
                <a:spcPts val="600"/>
              </a:spcAft>
            </a:pPr>
            <a:r>
              <a:rPr sz="1100" b="0" u="none">
                <a:latin typeface="Avenir"/>
              </a:rPr>
              <a:t>Solution: Provide Folder Selection Functionality for Importing Folders to Egnyte from G Drive</a:t>
            </a:r>
          </a:p>
          <a:p>
            <a:pPr>
              <a:spcAft>
                <a:spcPts val="600"/>
              </a:spcAft>
            </a:pPr>
            <a:r>
              <a:rPr sz="1100" b="0" u="none">
                <a:latin typeface="Avenir"/>
              </a:rPr>
              <a:t>To address this problem, the solution is to implement a folder selection capability within the G Drive to Egnyte import feature. This enhancement will allow users to select an entire folder (or multiple folders) from G Drive, preserving the structure and significantly streamlining the import process. Here are the solution details:</a:t>
            </a:r>
          </a:p>
          <a:p>
            <a:pPr>
              <a:spcAft>
                <a:spcPts val="400"/>
              </a:spcAft>
            </a:pPr>
            <a:r>
              <a:t>1. Folder Selection Interface</a:t>
            </a:r>
          </a:p>
          <a:p>
            <a:pPr>
              <a:spcAft>
                <a:spcPts val="400"/>
              </a:spcAft>
            </a:pPr>
            <a:r>
              <a:t>2. Preservation of Folder Structure</a:t>
            </a:r>
          </a:p>
          <a:p>
            <a:pPr>
              <a:spcAft>
                <a:spcPts val="400"/>
              </a:spcAft>
            </a:pPr>
            <a:r>
              <a:t>3. Seamless Integration with Egnyte</a:t>
            </a:r>
          </a:p>
          <a:p>
            <a:pPr>
              <a:spcAft>
                <a:spcPts val="400"/>
              </a:spcAft>
            </a:pPr>
            <a:r>
              <a:t>4. Benefits of the Solution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Incident Sync</a:t>
            </a:r>
          </a:p>
        </p:txBody>
      </p:sp>
      <p:sp>
        <p:nvSpPr>
          <p:cNvPr id="3" name="Content Placeholder 2"/>
          <p:cNvSpPr>
            <a:spLocks noGrp="1"/>
          </p:cNvSpPr>
          <p:nvPr>
            <p:ph idx="1" sz="half"/>
          </p:nvPr>
        </p:nvSpPr>
        <p:spPr/>
        <p:txBody>
          <a:bodyPr/>
          <a:lstStyle/>
          <a:p>
            <a:pPr>
              <a:spcAft>
                <a:spcPts val="600"/>
              </a:spcAft>
            </a:pPr>
            <a:r>
              <a:rPr sz="1100" b="0" u="none">
                <a:latin typeface="Avenir"/>
              </a:rPr>
              <a:t>Enhancing the ServiceNow functionality to provide bidirectional sync of ticket status and display the ticket in the third pane within the Secure &amp; Govern (S&amp;G) Issues module involves several detailed steps and considerations. Here’s a breakdown:</a:t>
            </a:r>
          </a:p>
          <a:p>
            <a:pPr>
              <a:spcAft>
                <a:spcPts val="600"/>
              </a:spcAft>
            </a:pPr>
            <a:r>
              <a:rPr sz="1100" b="0" u="none">
                <a:latin typeface="Avenir"/>
              </a:rPr>
              <a:t>1.</a:t>
            </a:r>
            <a:r>
              <a:rPr sz="1100" b="1" u="none">
                <a:latin typeface="Avenir"/>
              </a:rPr>
              <a:t>Bidirectional Sync of Ticket Status</a:t>
            </a:r>
          </a:p>
          <a:p>
            <a:pPr>
              <a:spcAft>
                <a:spcPts val="400"/>
              </a:spcAft>
            </a:pPr>
            <a:r>
              <a:t>• Sync Status Updates from ServiceNow to Secure &amp; Govern: Automatically update the status of tickets in Secure &amp; Govern whenever the status changes in ServiceNow. For example, if a ticket is marked as “Resolved” or “In Progress” in ServiceNow, this update should reflect in the S&amp;G Issues module without manual intervention.</a:t>
            </a:r>
          </a:p>
          <a:p>
            <a:pPr>
              <a:spcAft>
                <a:spcPts val="400"/>
              </a:spcAft>
            </a:pPr>
            <a:r>
              <a:t>• Sync Status Updates from Secure &amp; Govern to ServiceNow: Allow updates made to the ticket status in Secure &amp; Govern (if any) to sync back to ServiceNow. This ensures that both platforms maintain a consistent view of the ticket’s current state.</a:t>
            </a:r>
          </a:p>
          <a:p>
            <a:pPr>
              <a:spcAft>
                <a:spcPts val="400"/>
              </a:spcAft>
            </a:pPr>
            <a:r>
              <a:t>• Reduce Communication Gaps: The sync helps eliminate communication gaps, ensuring that teams using Secure &amp; Govern can see the latest ticket status without needing to switch platforms.</a:t>
            </a:r>
          </a:p>
          <a:p>
            <a:pPr>
              <a:spcAft>
                <a:spcPts val="400"/>
              </a:spcAft>
            </a:pPr>
            <a:r>
              <a:t>• Automated Polling or Webhooks: Implement mechanisms like periodic polling or webhooks to detect and trigger updates between the systems to maintain real-time or near-real-time synchronization.</a:t>
            </a:r>
          </a:p>
          <a:p>
            <a:pPr>
              <a:spcAft>
                <a:spcPts val="600"/>
              </a:spcAft>
            </a:pPr>
            <a:r>
              <a:rPr sz="1100" b="0" u="none">
                <a:latin typeface="Avenir"/>
              </a:rPr>
              <a:t>2.</a:t>
            </a:r>
            <a:r>
              <a:rPr sz="1100" b="1" u="none">
                <a:latin typeface="Avenir"/>
              </a:rPr>
              <a:t>Display ServiceNow Ticket in the Third Pane within Secure &amp; Govern Issues Module</a:t>
            </a:r>
          </a:p>
          <a:p>
            <a:pPr>
              <a:spcAft>
                <a:spcPts val="400"/>
              </a:spcAft>
            </a:pPr>
            <a:r>
              <a:t>• Clickable Ticket Link: Make the ticket ID or title clickable to open the full ServiceNow ticket in a new window or tab. This provides quick access to the full ticket details if more in-depth review or actions are needed.</a:t>
            </a:r>
          </a:p>
          <a:p>
            <a:pPr>
              <a:spcAft>
                <a:spcPts val="400"/>
              </a:spcAft>
            </a:pPr>
            <a:r>
              <a:t>• Live Status Updates in Pane: Ensure that the ticket status in the third pane updates in real-time (via the bidirectional sync) so that users have an up-to-date view of the issue’s progress.</a:t>
            </a:r>
          </a:p>
          <a:p>
            <a:pPr>
              <a:spcAft>
                <a:spcPts val="400"/>
              </a:spcAft>
            </a:pPr>
            <a:r>
              <a:t>• Enhanced Usability: This integration reduces the need for users to switch between Secure &amp; Govern and ServiceNow, improving efficiency for security and operations teams. The third-pane display also helps users get a consolidated view of their issues and related incidents in a single interface.</a:t>
            </a:r>
          </a:p>
          <a:p>
            <a:pPr>
              <a:spcAft>
                <a:spcPts val="600"/>
              </a:spcAft>
            </a:pPr>
            <a:r>
              <a:rPr sz="1100" b="0" u="none">
                <a:latin typeface="Avenir"/>
              </a:rPr>
              <a:t>3.</a:t>
            </a:r>
            <a:r>
              <a:rPr sz="1100" b="1" u="none">
                <a:latin typeface="Avenir"/>
              </a:rPr>
              <a:t>Benefits of the Enhancement</a:t>
            </a:r>
          </a:p>
          <a:p>
            <a:pPr>
              <a:spcAft>
                <a:spcPts val="400"/>
              </a:spcAft>
            </a:pPr>
            <a:r>
              <a:t>• Streamlined Incident Management: By integrating status updates and a visual display of ServiceNow tickets in Secure &amp; Govern, incident management becomes more streamlined, as users can track and respond to incidents directly.</a:t>
            </a:r>
          </a:p>
          <a:p>
            <a:pPr>
              <a:spcAft>
                <a:spcPts val="400"/>
              </a:spcAft>
            </a:pPr>
            <a:r>
              <a:t>• Improved Transparency and Communication: Both the security and IT teams gain access to the latest status, improving transparency and collaboration. Secure &amp; Govern users can see real-time ticket information without accessing ServiceNow directly.</a:t>
            </a:r>
          </a:p>
          <a:p>
            <a:pPr>
              <a:spcAft>
                <a:spcPts val="400"/>
              </a:spcAft>
            </a:pPr>
            <a:r>
              <a:t>• Efficient Workflow: Eliminates redundant steps of switching between platforms, saving time and reducing errors.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Server Next ( 2025 )</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24H2 Support as Client</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Dropbox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Dropbox to Egnyte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PVI - Milestone 14.1 - Accuracy of Deployment</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Currently, there are thousands of PVIs created over time due to various customizations. A plan created with a different price, a different user/storage, or feature set requires a new manual PVI close. Also there is no formal association between a cloned PVI and its source PVI for audit purposes. PVIs have a static structure as well. This means that once a PVI is created it does not reference new features or services developed in the future. We are set to re-imagine this and create a new architecture that will allow MI to be more flexible.</a:t>
            </a:r>
          </a:p>
          <a:p>
            <a:pPr>
              <a:spcAft>
                <a:spcPts val="800"/>
              </a:spcAft>
            </a:pPr>
            <a:r>
              <a:rPr sz="1100" b="1" u="none">
                <a:latin typeface="Avenir"/>
              </a:rPr>
              <a:t>Goals:</a:t>
            </a:r>
          </a:p>
          <a:p>
            <a:pPr>
              <a:spcAft>
                <a:spcPts val="400"/>
              </a:spcAft>
            </a:pPr>
            <a:r>
              <a:t>• Start identifying items that can be automated or updated to improve the speed of features being released.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APPS-11863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[UX] MSP RD Designs part 3 - multiple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MSP Reseller Dashboard is used by MSP partners manage the child domains, access to them for their employees and also allows to self-serve purchase transactions. Currently the interface is not aligned with Egnyte look and feel and some parts of it are not design properly for the comfort and easiness of our partners.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Prepare designs to organise the application according to the best UX practices and adding the look and feel currently used in other Egnyte applications.</a:t>
            </a:r>
          </a:p>
          <a:p>
            <a:pPr>
              <a:spcAft>
                <a:spcPts val="400"/>
              </a:spcAft>
            </a:pPr>
            <a:r>
              <a:t>• For Q2 work on designs for several tabs: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APPS-11774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63600"/>
            <a:ext cx="3873500" cy="2420937"/>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Google OCR PoC to a production grade integration</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documentation ~~&gt;</a:t>
            </a:r>
            <a:r>
              <a:rPr sz="1100" b="0" u="sng">
                <a:latin typeface="Avenir"/>
                <a:hlinkClick r:id="rId2"/>
              </a:rPr>
              <a:t>HERE</a:t>
            </a:r>
          </a:p>
          <a:p>
            <a:pPr>
              <a:spcAft>
                <a:spcPts val="600"/>
              </a:spcAft>
            </a:pPr>
            <a:r>
              <a:rPr sz="1100" b="0" u="none">
                <a:latin typeface="Avenir"/>
              </a:rPr>
              <a:t>The current integration of Google OCR within the S&amp;G extraction pipeline is a limited PoC. It needs additional development to convert it to a production ready service. Those tasks are captured in this Epic.</a:t>
            </a:r>
          </a:p>
          <a:p>
            <a:pPr>
              <a:spcAft>
                <a:spcPts val="600"/>
              </a:spcAft>
            </a:pPr>
            <a:r>
              <a:rPr sz="1100" b="0" u="none">
                <a:latin typeface="Avenir"/>
              </a:rPr>
              <a:t>TODO: Tickets for Scheduling &amp; Polling of the batch requests, once the vision is clear (mby some updated diagrams?)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DEL-42652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Splunk App Tech-debt</a:t>
            </a:r>
          </a:p>
        </p:txBody>
      </p:sp>
      <p:sp>
        <p:nvSpPr>
          <p:cNvPr id="3" name="Content Placeholder 2"/>
          <p:cNvSpPr>
            <a:spLocks noGrp="1"/>
          </p:cNvSpPr>
          <p:nvPr>
            <p:ph idx="1" sz="half"/>
          </p:nvPr>
        </p:nvSpPr>
        <p:spPr/>
        <p:txBody>
          <a:bodyPr/>
          <a:lstStyle/>
          <a:p>
            <a:pPr>
              <a:spcAft>
                <a:spcPts val="600"/>
              </a:spcAft>
            </a:pPr>
            <a:r>
              <a:rPr sz="1100" b="0" u="none">
                <a:latin typeface="Avenir"/>
              </a:rPr>
              <a:t>This is a blanket epic to address some of the Tech-debt, Security and Observability tasks.</a:t>
            </a:r>
          </a:p>
          <a:p>
            <a:pPr>
              <a:spcAft>
                <a:spcPts val="600"/>
              </a:spcAft>
            </a:pPr>
            <a:r>
              <a:rPr sz="1100" b="0" u="none">
                <a:latin typeface="Avenir"/>
              </a:rPr>
              <a:t>Reference:</a:t>
            </a:r>
            <a:r>
              <a:rPr sz="1100" b="0" u="sng">
                <a:latin typeface="Avenir"/>
                <a:hlinkClick r:id="rId2"/>
              </a:rPr>
              <a:t>https://egnyte.atlassian.net/wiki/spaces/PINT/pages/1101791255/4Q2024+Splunk+plugins+knowledge+transfer+leftovers+and+priorities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Ability to specify URLs in Sources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Include original/destination path in stub file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have been escalations created due to customers moving stub files so the stub file no longer matches the source/destination.</a:t>
            </a:r>
          </a:p>
          <a:p>
            <a:pPr>
              <a:spcAft>
                <a:spcPts val="600"/>
              </a:spcAft>
            </a:pPr>
            <a:r>
              <a:rPr sz="1100" b="1" u="none">
                <a:latin typeface="Avenir"/>
              </a:rPr>
              <a:t>User Story</a:t>
            </a:r>
          </a:p>
          <a:p>
            <a:pPr>
              <a:spcAft>
                <a:spcPts val="600"/>
              </a:spcAft>
            </a:pPr>
            <a:r>
              <a:rPr sz="1100" b="0" u="none">
                <a:latin typeface="Avenir"/>
              </a:rPr>
              <a:t>Support has requested that the original source and destination paths be included in the stub file text to avoid confusion/escalations when this happens</a:t>
            </a:r>
          </a:p>
          <a:p>
            <a:pPr>
              <a:spcAft>
                <a:spcPts val="600"/>
              </a:spcAft>
            </a:pPr>
            <a:r>
              <a:rPr sz="1100" b="1" u="none">
                <a:latin typeface="Avenir"/>
              </a:rPr>
              <a:t>Feature Description</a:t>
            </a:r>
          </a:p>
          <a:p>
            <a:pPr>
              <a:spcAft>
                <a:spcPts val="600"/>
              </a:spcAft>
            </a:pPr>
            <a:r>
              <a:rPr sz="1100" b="0" u="none">
                <a:latin typeface="Avenir"/>
              </a:rPr>
              <a:t>Beneath the standard text but before custom text in the stub file, the new information should be included:</a:t>
            </a:r>
          </a:p>
          <a:p>
            <a:pPr>
              <a:spcAft>
                <a:spcPts val="400"/>
              </a:spcAft>
            </a:pPr>
            <a:r>
              <a:t>• Original file location (domain and path)</a:t>
            </a:r>
          </a:p>
          <a:p>
            <a:pPr>
              <a:spcAft>
                <a:spcPts val="400"/>
              </a:spcAft>
            </a:pPr>
            <a:r>
              <a:t>• Original archive destination (domain and path)</a:t>
            </a:r>
          </a:p>
          <a:p>
            <a:pPr>
              <a:spcAft>
                <a:spcPts val="600"/>
              </a:spcAft>
            </a:pPr>
            <a:r>
              <a:rPr sz="1100" b="1" u="none">
                <a:latin typeface="Avenir"/>
              </a:rPr>
              <a:t>Public Summary</a:t>
            </a:r>
          </a:p>
          <a:p>
            <a:pPr>
              <a:spcAft>
                <a:spcPts val="600"/>
              </a:spcAft>
            </a:pPr>
            <a:r>
              <a:rPr sz="1100" b="0" u="none">
                <a:latin typeface="Avenir"/>
              </a:rPr>
              <a:t>Egnyte provides access to all files in a customer's domain, including the system-generated stub files that are left by processes like content lifecycle policies. In some cases, these stub files are moved which can cause confusion when a user look at the text. To avoid that confusion, we want to include the original file source location as well as the original archive destination in the stub text.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DEL-44393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Setting Webhook limit at the domain level using FF</a:t>
            </a:r>
          </a:p>
        </p:txBody>
      </p:sp>
      <p:sp>
        <p:nvSpPr>
          <p:cNvPr id="3" name="Content Placeholder 2"/>
          <p:cNvSpPr>
            <a:spLocks noGrp="1"/>
          </p:cNvSpPr>
          <p:nvPr>
            <p:ph idx="1" sz="half"/>
          </p:nvPr>
        </p:nvSpPr>
        <p:spPr/>
        <p:txBody>
          <a:bodyPr/>
          <a:lstStyle/>
          <a:p>
            <a:pPr>
              <a:spcAft>
                <a:spcPts val="600"/>
              </a:spcAft>
            </a:pPr>
            <a:r>
              <a:rPr sz="1100" b="1" u="none">
                <a:latin typeface="Avenir"/>
              </a:rPr>
              <a:t>Issue:</a:t>
            </a:r>
            <a:r>
              <a:rPr sz="1100" b="0" u="none">
                <a:latin typeface="Avenir"/>
              </a:rPr>
              <a:t>Currently, the webhook limit is set at the data center (DC) level, meaning any increase in the limit applies to all customers. This is not ideal from a scalability and load management perspective. As a result, individual customers requesting a higher webhook limit cannot be accommodated without impacting others. The current webhook limit is 10 for all customers.</a:t>
            </a:r>
          </a:p>
          <a:p>
            <a:pPr>
              <a:spcAft>
                <a:spcPts val="600"/>
              </a:spcAft>
            </a:pPr>
            <a:r>
              <a:rPr sz="1100" b="1" u="none">
                <a:latin typeface="Avenir"/>
              </a:rPr>
              <a:t>Solution:</a:t>
            </a:r>
            <a:r>
              <a:rPr sz="1100" b="0" u="none">
                <a:latin typeface="Avenir"/>
              </a:rPr>
              <a:t>To address this, we need to introduce a domain-level feature flag that allows for a higher webhook creation limit based on customer demand and specific use cases. This will enable us to grant exceptions to select customers without affecting the overall system performance.</a:t>
            </a:r>
            <a:r>
              <a:rPr sz="1100" b="0" u="sng">
                <a:latin typeface="Avenir"/>
                <a:hlinkClick r:id="rId2"/>
              </a:rPr>
              <a:t>https://jira.egnyte-it.com/browse/PINT-14850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Integration GA</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Presto Portal For Customer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Power Users -&gt; widget</a:t>
            </a:r>
          </a:p>
        </p:txBody>
      </p:sp>
      <p:sp>
        <p:nvSpPr>
          <p:cNvPr id="3" name="Content Placeholder 2"/>
          <p:cNvSpPr>
            <a:spLocks noGrp="1"/>
          </p:cNvSpPr>
          <p:nvPr>
            <p:ph idx="1" sz="half"/>
          </p:nvPr>
        </p:nvSpPr>
        <p:spPr/>
        <p:txBody>
          <a:bodyPr/>
          <a:lstStyle/>
          <a:p>
            <a:pPr>
              <a:spcAft>
                <a:spcPts val="600"/>
              </a:spcAft>
            </a:pPr>
            <a:r>
              <a:rPr sz="1100" b="0" u="none">
                <a:latin typeface="Avenir"/>
              </a:rPr>
              <a:t>Story: Procore Widget</a:t>
            </a:r>
            <a:r>
              <a:rPr sz="1100" b="0" u="none">
                <a:latin typeface="Avenir"/>
              </a:rPr>
              <a:t>As a user with the Procore integration enabled,</a:t>
            </a:r>
            <a:r>
              <a:rPr sz="1100" b="0" u="none">
                <a:latin typeface="Avenir"/>
              </a:rPr>
              <a:t>I want to configure and manage my Procore project sync from the dashboard, so that I have full visibility into my files syncing to and from Procore</a:t>
            </a:r>
          </a:p>
          <a:p>
            <a:pPr>
              <a:spcAft>
                <a:spcPts val="800"/>
              </a:spcAft>
            </a:pPr>
            <a:r>
              <a:rPr sz="1100" b="1" u="none">
                <a:latin typeface="Avenir"/>
              </a:rPr>
              <a:t>Acceptance Criteria:</a:t>
            </a:r>
          </a:p>
          <a:p>
            <a:pPr>
              <a:spcAft>
                <a:spcPts val="400"/>
              </a:spcAft>
            </a:pPr>
            <a:r>
              <a:t>1. UX design is required and that is available already</a:t>
            </a:r>
          </a:p>
          <a:p>
            <a:pPr>
              <a:spcAft>
                <a:spcPts val="400"/>
              </a:spcAft>
            </a:pPr>
            <a:r>
              <a:t>2. A new Procore widget should be created on the Dashboard.</a:t>
            </a:r>
          </a:p>
          <a:p>
            <a:pPr>
              <a:spcAft>
                <a:spcPts val="400"/>
              </a:spcAft>
            </a:pPr>
            <a:r>
              <a:t>3. Once configured, the widget should include the Procore Project being synced, the Egnyte folder selected for syncing, the last successful sync, and the service account used.</a:t>
            </a:r>
          </a:p>
          <a:p>
            <a:pPr>
              <a:spcAft>
                <a:spcPts val="400"/>
              </a:spcAft>
            </a:pPr>
            <a:r>
              <a:t>4. The widget should be visible on the project dashboard only for users that have enabled the integration.</a:t>
            </a:r>
          </a:p>
          <a:p>
            <a:pPr>
              <a:spcAft>
                <a:spcPts val="400"/>
              </a:spcAft>
            </a:pPr>
            <a:r>
              <a:t>5. Admins or PUs with permissions to configure the Procore Project sync should be able to initiate the configuration directly from the Project Dashboard widget.</a:t>
            </a:r>
          </a:p>
          <a:p>
            <a:pPr>
              <a:spcAft>
                <a:spcPts val="400"/>
              </a:spcAft>
            </a:pPr>
            <a:r>
              <a:t>6. Admins or PUs with permissions to configure the Procore Project sync should be able to stop and remove the connection directly from the Project Dashboard widget.</a:t>
            </a:r>
          </a:p>
          <a:p>
            <a:pPr>
              <a:spcAft>
                <a:spcPts val="400"/>
              </a:spcAft>
            </a:pPr>
            <a:r>
              <a:t>7. Users without permissions to configure the Procore Project sync, but with the ability to view the project folder should be able to view the status of the Procore connection from the widget</a:t>
            </a:r>
          </a:p>
          <a:p>
            <a:pPr>
              <a:spcAft>
                <a:spcPts val="600"/>
              </a:spcAft>
            </a:pPr>
            <a:r>
              <a:rPr sz="1100" b="0" u="none">
                <a:latin typeface="Avenir"/>
              </a:rPr>
              <a:t>Resources:</a:t>
            </a:r>
          </a:p>
          <a:p>
            <a:pPr>
              <a:spcAft>
                <a:spcPts val="400"/>
              </a:spcAft>
            </a:pPr>
            <a:r>
              <a:t>• </a:t>
            </a:r>
            <a:r>
              <a:rPr sz="1100" b="0" u="sng">
                <a:latin typeface="Avenir"/>
                <a:hlinkClick r:id="rId2"/>
              </a:rPr>
              <a:t>https://egnyte.atlassian.net/wiki/spaces/AEC/pages/1262190598/Procore+Widget+Requirements+-+Project+Dashboard</a:t>
            </a:r>
          </a:p>
          <a:p>
            <a:pPr>
              <a:spcAft>
                <a:spcPts val="400"/>
              </a:spcAft>
            </a:pPr>
            <a:r>
              <a:t>• </a:t>
            </a:r>
            <a:r>
              <a:rPr sz="1100" b="0" u="sng">
                <a:latin typeface="Avenir"/>
                <a:hlinkClick r:id="rId3"/>
              </a:rPr>
              <a:t>https://www.figma.com/design/ZBxPaDgTrrYniqCXSU4D4L/AEC-~~-Procore-dashboard-widget-~~-Q1-2025?node-id=1-4&amp;p=f&amp;t=17kEzoN1x59VZ6ve-0</a:t>
            </a:r>
          </a:p>
          <a:p>
            <a:pPr>
              <a:spcAft>
                <a:spcPts val="800"/>
              </a:spcAft>
            </a:pPr>
            <a:r>
              <a:rPr sz="1100" b="1" u="none">
                <a:latin typeface="Avenir"/>
              </a:rPr>
              <a:t>Expectation for Q2-2025:</a:t>
            </a:r>
          </a:p>
          <a:p>
            <a:pPr>
              <a:spcAft>
                <a:spcPts val="400"/>
              </a:spcAft>
            </a:pPr>
            <a:r>
              <a:t>1. Development is expected to be completed by Q1 and GA by Q2.</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Big File Handling</a:t>
            </a:r>
          </a:p>
        </p:txBody>
      </p:sp>
      <p:sp>
        <p:nvSpPr>
          <p:cNvPr id="3" name="Content Placeholder 2"/>
          <p:cNvSpPr>
            <a:spLocks noGrp="1"/>
          </p:cNvSpPr>
          <p:nvPr>
            <p:ph idx="1" sz="half"/>
          </p:nvPr>
        </p:nvSpPr>
        <p:spPr/>
        <p:txBody>
          <a:bodyPr/>
          <a:lstStyle/>
          <a:p>
            <a:pPr>
              <a:spcAft>
                <a:spcPts val="600"/>
              </a:spcAft>
            </a:pPr>
            <a:r>
              <a:rPr sz="1100" b="0" u="none">
                <a:latin typeface="Avenir"/>
              </a:rPr>
              <a:t>Prospect says that the 5gb file limit on our Procore integration is a blocker. We want to look into seeing if this is possible and how much work would it be. They are transferring files that are 10 GB already out of Procore. We would need to split files and upload in chunk's as per Procore's API.</a:t>
            </a:r>
          </a:p>
          <a:p>
            <a:pPr>
              <a:spcAft>
                <a:spcPts val="600"/>
              </a:spcAft>
            </a:pPr>
            <a:r>
              <a:rPr sz="1100" b="0" u="none">
                <a:latin typeface="Avenir"/>
              </a:rPr>
              <a:t>Ticket:</a:t>
            </a:r>
            <a:r>
              <a:rPr sz="1100" b="0" u="sng">
                <a:latin typeface="Avenir"/>
                <a:hlinkClick r:id="rId2"/>
              </a:rPr>
              <a:t>https://jira.egnyte-it.com/browse/PINT-14789</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Homepage (iOS)</a:t>
            </a:r>
          </a:p>
        </p:txBody>
      </p:sp>
      <p:sp>
        <p:nvSpPr>
          <p:cNvPr id="3" name="Content Placeholder 2"/>
          <p:cNvSpPr>
            <a:spLocks noGrp="1"/>
          </p:cNvSpPr>
          <p:nvPr>
            <p:ph idx="1" sz="half"/>
          </p:nvPr>
        </p:nvSpPr>
        <p:spPr/>
        <p:txBody>
          <a:bodyPr/>
          <a:lstStyle/>
          <a:p>
            <a:pPr>
              <a:spcAft>
                <a:spcPts val="600"/>
              </a:spcAft>
            </a:pPr>
            <a:r>
              <a:rPr sz="1100" b="0" u="none">
                <a:latin typeface="Avenir"/>
              </a:rPr>
              <a:t>We are creating a new homepage for our mobile app to enhance user productivity and streamline access to key features. This homepage will integrate various widgets and quick access links, offering users a more personalized and efficient experience. By allowing customization and ensuring seamless synchronization between the web UI and mobile app, users will have a consistent and intuitive interface across all platforms.</a:t>
            </a:r>
          </a:p>
          <a:p>
            <a:pPr>
              <a:spcAft>
                <a:spcPts val="800"/>
              </a:spcAft>
            </a:pPr>
            <a:r>
              <a:rPr sz="1100" b="1" u="none">
                <a:latin typeface="Avenir"/>
              </a:rPr>
              <a:t>Homepage requirements:</a:t>
            </a:r>
          </a:p>
          <a:p>
            <a:pPr>
              <a:spcAft>
                <a:spcPts val="400"/>
              </a:spcAft>
            </a:pPr>
            <a:r>
              <a:t>1. Widget Display and Interaction -As a user, I want to view widgets like Egnyte Copilot, Bookmarks, Recent Files, and Project Folders, on the homepage so that I can quickly access relevant content and actions.</a:t>
            </a:r>
          </a:p>
          <a:p>
            <a:pPr>
              <a:spcAft>
                <a:spcPts val="400"/>
              </a:spcAft>
            </a:pPr>
            <a:r>
              <a:t>2. Quick Access Links -As a user, I want to have quick access links on the homepage for actions I often perform like File Upload, and mobile-specific features like Smart Upload updates, so that I can perform tasks efficiently from the homepage.</a:t>
            </a:r>
          </a:p>
          <a:p>
            <a:pPr>
              <a:spcAft>
                <a:spcPts val="400"/>
              </a:spcAft>
            </a:pPr>
            <a:r>
              <a:t>3. Widget Customization -As a user, I want to be able to customize my homepage by showing or hiding specific widgets so that my homepage displays only the information and tools I need.</a:t>
            </a:r>
          </a:p>
          <a:p>
            <a:pPr>
              <a:spcAft>
                <a:spcPts val="400"/>
              </a:spcAft>
            </a:pPr>
            <a:r>
              <a:t>4. Sync Settings Across Mobile Devices -As a user, I want my widget settings (show/hide preferences) to be synced across all my mobile devices so that my homepage layout remains consistent regardless of the device I 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Track sensitive content indicator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sensitive content indicator is of high interest to senior leadership, so we're going to need to track what customers have the SCII labeling policy enabled.</a:t>
            </a:r>
          </a:p>
          <a:p>
            <a:pPr>
              <a:spcAft>
                <a:spcPts val="600"/>
              </a:spcAft>
            </a:pPr>
            <a:r>
              <a:rPr sz="1100" b="1" u="none">
                <a:latin typeface="Avenir"/>
              </a:rPr>
              <a:t>User Story</a:t>
            </a:r>
          </a:p>
          <a:p>
            <a:pPr>
              <a:spcAft>
                <a:spcPts val="600"/>
              </a:spcAft>
            </a:pPr>
            <a:r>
              <a:rPr sz="1100" b="0" u="none">
                <a:latin typeface="Avenir"/>
              </a:rPr>
              <a:t>As an feature owner, I need to be able to report on the usage of all released features</a:t>
            </a:r>
          </a:p>
          <a:p>
            <a:pPr>
              <a:spcAft>
                <a:spcPts val="600"/>
              </a:spcAft>
            </a:pPr>
            <a:r>
              <a:rPr sz="1100" b="1" u="none">
                <a:latin typeface="Avenir"/>
              </a:rPr>
              <a:t>Feature Description</a:t>
            </a:r>
          </a:p>
          <a:p>
            <a:pPr>
              <a:spcAft>
                <a:spcPts val="600"/>
              </a:spcAft>
            </a:pPr>
            <a:r>
              <a:rPr sz="1100" b="0" u="none">
                <a:latin typeface="Avenir"/>
              </a:rPr>
              <a:t>The sensitive content indicator is of high interest to senior leadership, so we're going to need to track what customers have the SCII labeling policy enabled.</a:t>
            </a:r>
            <a:r>
              <a:rPr sz="1100" b="0" u="none">
                <a:latin typeface="Avenir"/>
              </a:rPr>
              <a:t>Information needed:</a:t>
            </a:r>
          </a:p>
          <a:p>
            <a:pPr>
              <a:spcAft>
                <a:spcPts val="400"/>
              </a:spcAft>
            </a:pPr>
            <a:r>
              <a:t>• Tenant ID</a:t>
            </a:r>
          </a:p>
          <a:p>
            <a:pPr>
              <a:spcAft>
                <a:spcPts val="400"/>
              </a:spcAft>
            </a:pPr>
            <a:r>
              <a:t>• Tenant name (nice to have)</a:t>
            </a:r>
          </a:p>
          <a:p>
            <a:pPr>
              <a:spcAft>
                <a:spcPts val="400"/>
              </a:spcAft>
            </a:pPr>
            <a:r>
              <a:t>• Policy state (enabled/disabled)</a:t>
            </a:r>
          </a:p>
          <a:p>
            <a:pPr>
              <a:spcAft>
                <a:spcPts val="400"/>
              </a:spcAft>
            </a:pPr>
            <a:r>
              <a:t>• Associated CC policies (policy ID)</a:t>
            </a:r>
          </a:p>
          <a:p>
            <a:pPr>
              <a:spcAft>
                <a:spcPts val="400"/>
              </a:spcAft>
            </a:pPr>
            <a:r>
              <a:t>• Associated sources (source ID)</a:t>
            </a:r>
          </a:p>
          <a:p>
            <a:pPr>
              <a:spcAft>
                <a:spcPts val="400"/>
              </a:spcAft>
            </a:pPr>
            <a:r>
              <a:t>• Number of files labeled</a:t>
            </a:r>
          </a:p>
          <a:p>
            <a:pPr>
              <a:spcAft>
                <a:spcPts val="400"/>
              </a:spcAft>
            </a:pPr>
            <a:r>
              <a:t>• Update schedule TBD (maybe every 24 hours)</a:t>
            </a:r>
          </a:p>
          <a:p>
            <a:pPr>
              <a:spcAft>
                <a:spcPts val="600"/>
              </a:spcAft>
            </a:pPr>
            <a:r>
              <a:rPr sz="1100" b="0" u="none">
                <a:latin typeface="Avenir"/>
              </a:rPr>
              <a:t>If it's built for generic doc labeling info:</a:t>
            </a:r>
          </a:p>
          <a:p>
            <a:pPr>
              <a:spcAft>
                <a:spcPts val="400"/>
              </a:spcAft>
            </a:pPr>
            <a:r>
              <a:t>• Mark individual patterns (yes/no)</a:t>
            </a:r>
          </a:p>
          <a:p>
            <a:pPr>
              <a:spcAft>
                <a:spcPts val="400"/>
              </a:spcAft>
            </a:pPr>
            <a:r>
              <a:t>• Write persistent labels (yes/no)</a:t>
            </a:r>
          </a:p>
          <a:p>
            <a:pPr>
              <a:spcAft>
                <a:spcPts val="400"/>
              </a:spcAft>
            </a:pPr>
            <a:r>
              <a:t>• Policy name</a:t>
            </a:r>
          </a:p>
          <a:p>
            <a:pPr>
              <a:spcAft>
                <a:spcPts val="400"/>
              </a:spcAft>
            </a:pPr>
            <a:r>
              <a:t>• Description</a:t>
            </a:r>
          </a:p>
          <a:p>
            <a:pPr>
              <a:spcAft>
                <a:spcPts val="600"/>
              </a:spcAft>
            </a:pPr>
            <a:r>
              <a:rPr sz="1100" b="0" u="none">
                <a:latin typeface="Avenir"/>
              </a:rPr>
              <a:t>Ideas:</a:t>
            </a:r>
          </a:p>
          <a:p>
            <a:pPr>
              <a:spcAft>
                <a:spcPts val="400"/>
              </a:spcAft>
            </a:pPr>
            <a:r>
              <a:t>• Make information available in admin panel</a:t>
            </a:r>
          </a:p>
          <a:p>
            <a:pPr>
              <a:spcAft>
                <a:spcPts val="400"/>
              </a:spcAft>
            </a:pPr>
            <a:r>
              <a:t>• Make information available in BQ</a:t>
            </a:r>
          </a:p>
          <a:p>
            <a:pPr>
              <a:spcAft>
                <a:spcPts val="600"/>
              </a:spcAft>
            </a:pPr>
            <a:r>
              <a:rPr sz="1100" b="1" u="none">
                <a:latin typeface="Avenir"/>
              </a:rPr>
              <a:t>Public Summary</a:t>
            </a:r>
          </a:p>
          <a:p>
            <a:pPr>
              <a:spcAft>
                <a:spcPts val="600"/>
              </a:spcAft>
            </a:pPr>
            <a:r>
              <a:rPr sz="1100" b="0" u="none">
                <a:latin typeface="Avenir"/>
              </a:rPr>
              <a:t>This is an internal-only feature. As we continue to expand the scope of document labeling, we need a better mechanism to track the usage of the feature. This work will allow for more robust reporting on how customers are using document labeling.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Photos Import</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https://jira.egnyte-it.com/browse/PINT-16612</a:t>
            </a:r>
            <a:r>
              <a:rPr sz="1100" b="0" u="none">
                <a:latin typeface="Avenir"/>
              </a:rPr>
              <a:t>:</a:t>
            </a:r>
            <a:r>
              <a:rPr sz="1100" b="0" u="none">
                <a:latin typeface="Avenir"/>
              </a:rPr>
              <a:t>taken from Hackathon.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V4 Improvements and Tech debt</a:t>
            </a:r>
          </a:p>
        </p:txBody>
      </p:sp>
      <p:sp>
        <p:nvSpPr>
          <p:cNvPr id="3" name="Content Placeholder 2"/>
          <p:cNvSpPr>
            <a:spLocks noGrp="1"/>
          </p:cNvSpPr>
          <p:nvPr>
            <p:ph idx="1" sz="half"/>
          </p:nvPr>
        </p:nvSpPr>
        <p:spPr/>
        <p:txBody>
          <a:bodyPr/>
          <a:lstStyle/>
          <a:p>
            <a:pPr>
              <a:spcAft>
                <a:spcPts val="600"/>
              </a:spcAft>
            </a:pPr>
            <a:r>
              <a:rPr sz="1100" b="0" u="none">
                <a:latin typeface="Avenir"/>
              </a:rPr>
              <a:t>Google v4 improvements to achieve full fidelity.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0" u="none">
                <a:latin typeface="Avenir"/>
              </a:rPr>
              <a:t>Link to original S&amp;G feature -</a:t>
            </a:r>
            <a:r>
              <a:rPr sz="1100" b="0" u="sng">
                <a:latin typeface="Avenir"/>
                <a:hlinkClick r:id="rId2"/>
              </a:rPr>
              <a:t>https://egnyte.productboard.com/feature-board/8521480-cfs-s-g-joint-projects/features/18143025/detail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Mobile App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spcAft>
                <a:spcPts val="400"/>
              </a:spcAft>
            </a:pPr>
            <a:r>
              <a:t>• Users should be able to use their devices with the Egnyte Mobile App as a TFA method</a:t>
            </a:r>
          </a:p>
          <a:p>
            <a:pPr>
              <a:spcAft>
                <a:spcPts val="400"/>
              </a:spcAft>
            </a:pPr>
            <a:r>
              <a:t>• A push notification should be presented to users, directing them to the mobile app</a:t>
            </a:r>
          </a:p>
          <a:p>
            <a:pPr>
              <a:spcAft>
                <a:spcPts val="400"/>
              </a:spcAft>
            </a:pPr>
            <a: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MOB-19546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Model DB Refactoring for Scale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Value Scorecard</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GR-457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Fundamental Value Resources</a:t>
            </a:r>
          </a:p>
        </p:txBody>
      </p:sp>
      <p:sp>
        <p:nvSpPr>
          <p:cNvPr id="3" name="Content Placeholder 2"/>
          <p:cNvSpPr>
            <a:spLocks noGrp="1"/>
          </p:cNvSpPr>
          <p:nvPr>
            <p:ph idx="1" sz="half"/>
          </p:nvPr>
        </p:nvSpPr>
        <p:spPr/>
        <p:txBody>
          <a:bodyPr/>
          <a:lstStyle/>
          <a:p>
            <a:pPr>
              <a:spcAft>
                <a:spcPts val="600"/>
              </a:spcAft>
            </a:pPr>
            <a:r>
              <a:rPr sz="1100" b="0" u="none">
                <a:latin typeface="Avenir"/>
              </a:rPr>
              <a:t>We need assets that explain the fundamental value of Egnyte. Not "HOW" to do something, but "WHY."</a:t>
            </a:r>
            <a:r>
              <a:rPr sz="1100" b="0" u="none">
                <a:latin typeface="Avenir"/>
              </a:rPr>
              <a:t>Why something is important, why you should care, why you should change your way of working, why other users find value in something.</a:t>
            </a:r>
          </a:p>
          <a:p>
            <a:pPr>
              <a:spcAft>
                <a:spcPts val="600"/>
              </a:spcAft>
            </a:pPr>
            <a:r>
              <a:rPr sz="1100" b="0" u="none">
                <a:latin typeface="Avenir"/>
              </a:rPr>
              <a:t>After sharing the Value Scorecard, for example, what is the prescription we give the customer if they have areas in need of improvement?</a:t>
            </a:r>
          </a:p>
          <a:p>
            <a:pPr>
              <a:spcAft>
                <a:spcPts val="400"/>
              </a:spcAft>
            </a:pPr>
            <a:r>
              <a:t>1. Sharing</a:t>
            </a:r>
          </a:p>
          <a:p>
            <a:pPr>
              <a:spcAft>
                <a:spcPts val="400"/>
              </a:spcAft>
            </a:pPr>
            <a:r>
              <a:t>2. Co-editing</a:t>
            </a:r>
          </a:p>
          <a:p>
            <a:pPr>
              <a:spcAft>
                <a:spcPts val="400"/>
              </a:spcAft>
            </a:pPr>
            <a:r>
              <a:t>3. Offline/Connected Folders</a:t>
            </a:r>
          </a:p>
          <a:p>
            <a:pPr>
              <a:spcAft>
                <a:spcPts val="400"/>
              </a:spcAft>
            </a:pPr>
            <a:r>
              <a:t>4. Using Smart Cache for Large Files</a:t>
            </a:r>
          </a:p>
          <a:p>
            <a:pPr>
              <a:spcAft>
                <a:spcPts val="400"/>
              </a:spcAft>
            </a:pPr>
            <a:r>
              <a:t>5. Using Slack or Teams</a:t>
            </a:r>
          </a:p>
          <a:p>
            <a:pPr>
              <a:spcAft>
                <a:spcPts val="400"/>
              </a:spcAft>
            </a:pPr>
            <a:r>
              <a:t>6. Content Classification Policies</a:t>
            </a:r>
          </a:p>
          <a:p>
            <a:pPr>
              <a:spcAft>
                <a:spcPts val="400"/>
              </a:spcAft>
            </a:pPr>
            <a:r>
              <a:t>7. Content Lifecycle Policies</a:t>
            </a:r>
          </a:p>
          <a:p>
            <a:pPr>
              <a:spcAft>
                <a:spcPts val="400"/>
              </a:spcAft>
            </a:pPr>
            <a:r>
              <a:t>8. Data Security Issues</a:t>
            </a:r>
          </a:p>
          <a:p>
            <a:pPr>
              <a:spcAft>
                <a:spcPts val="400"/>
              </a:spcAft>
            </a:pPr>
            <a:r>
              <a:t>9. Search</a:t>
            </a:r>
          </a:p>
          <a:p>
            <a:pPr>
              <a:spcAft>
                <a:spcPts val="400"/>
              </a:spcAft>
            </a:pPr>
            <a:r>
              <a:t>10. Creating Folders</a:t>
            </a:r>
          </a:p>
          <a:p>
            <a:pPr>
              <a:spcAft>
                <a:spcPts val="400"/>
              </a:spcAft>
            </a:pPr>
            <a:r>
              <a:t>11. Metatagging</a:t>
            </a:r>
          </a:p>
          <a:p>
            <a:pPr>
              <a:spcAft>
                <a:spcPts val="400"/>
              </a:spcAft>
            </a:pPr>
            <a:r>
              <a:t>12. Bookmarks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for Prospects: Plan Exploration &amp; Trial Management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Plan Details page, written with outdated technology, requires a rewrite to align with Egnyte standards. Transitioning to a Common UI framework is critical, enabling integration with CFS navigation and improving the overall user experience. Additionally, recent industry trends have shifted towards a preference for self-service and personalized interactions, emphasizing the need for prospects to access pricing details, research product specifications, and initiate free trials without direct sales involvement. This shift, supported by findings from over 2,000 technology buyers, highlights the necessity for transparent pricing and direct access to free trials to meet customer expectations and remain competitive, particularly in light of practices adopted by companies like Microsoft and Google.</a:t>
            </a:r>
          </a:p>
          <a:p>
            <a:pPr>
              <a:spcAft>
                <a:spcPts val="600"/>
              </a:spcAft>
            </a:pPr>
            <a:r>
              <a:rPr sz="1100" b="0" u="none">
                <a:latin typeface="Avenir"/>
              </a:rPr>
              <a:t>The Trial Add-Ons feature was the first phase of this initiative, allowing customers to explore additional features during their trials. The next phase of this project is the introduction of the Other Plans Page, which will provide a more comprehensive experience for prospects. This page will give users a centralized location to explore, trial, and upgrade plans, further enhancing the self-service experience and aligning with the evolving market demands.</a:t>
            </a:r>
          </a:p>
          <a:p>
            <a:pPr>
              <a:spcAft>
                <a:spcPts val="600"/>
              </a:spcAft>
            </a:pPr>
            <a:r>
              <a:rPr sz="1100" b="0" u="none">
                <a:latin typeface="Avenir"/>
              </a:rPr>
              <a:t>Presentation to e-staff on 2/27/24</a:t>
            </a:r>
            <a:r>
              <a:rPr sz="1100" b="0" u="sng">
                <a:latin typeface="Avenir"/>
                <a:hlinkClick r:id="rId2"/>
              </a:rPr>
              <a:t>https://egnyte.egnyte.com/dl/CFwIo6sFGk</a:t>
            </a:r>
          </a:p>
          <a:p>
            <a:pPr>
              <a:spcAft>
                <a:spcPts val="600"/>
              </a:spcAft>
            </a:pPr>
            <a:r>
              <a:rPr sz="1100" b="1" u="none">
                <a:latin typeface="Avenir"/>
              </a:rPr>
              <a:t>Goals:</a:t>
            </a:r>
          </a:p>
          <a:p>
            <a:pPr>
              <a:spcAft>
                <a:spcPts val="400"/>
              </a:spcAft>
            </a:pPr>
            <a:r>
              <a:t>• Provide aunified experiencefor prospects toexplore, trial, and upgrade planswithin and across PVIs.</a:t>
            </a:r>
          </a:p>
          <a:p>
            <a:pPr>
              <a:spcAft>
                <a:spcPts val="400"/>
              </a:spcAft>
            </a:pPr>
            <a:r>
              <a:t>• Expand {}self-service functionality{}, allowing users to start trials and upgrade plans independently while enabling sales to guide the process when needed.</a:t>
            </a:r>
          </a:p>
          <a:p>
            <a:pPr>
              <a:spcAft>
                <a:spcPts val="400"/>
              </a:spcAft>
            </a:pPr>
            <a:r>
              <a:t>• &lt;span data-color="var(~~-ds-text, #172b4d)"&gt;Improve &lt;/span&gt;{}plan discoverability and flexibility{}&lt;span data-color="var(~~-ds-text, #172b4d)"&gt;, making it easier for customers to evaluate and select the plan that best suits their needs.&lt;/span&gt;</a:t>
            </a:r>
          </a:p>
          <a:p>
            <a:pPr>
              <a:spcAft>
                <a:spcPts val="400"/>
              </a:spcAft>
            </a:pPr>
            <a:r>
              <a:t>• Reduce {}friction in the trial-to-paid process{}, ensuring a seamless path from exploration to conversion.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APPS-13504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Ransomware Unification - Replace Ransomware signature source with reputable threat intel source</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page:</a:t>
            </a:r>
            <a:r>
              <a:rPr sz="1100" b="0" u="sng">
                <a:latin typeface="Avenir"/>
                <a:hlinkClick r:id="rId2"/>
              </a:rPr>
              <a:t>https://egnyte.atlassian.net/wiki/spaces/DEL/pages/1425834012/Ransomware+Unification+-+Replace+Ransomware+signature+source+with+reputable+threat+intel+source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CLM Redesign </a:t>
            </a:r>
          </a:p>
        </p:txBody>
      </p:sp>
      <p:sp>
        <p:nvSpPr>
          <p:cNvPr id="3" name="Content Placeholder 2"/>
          <p:cNvSpPr>
            <a:spLocks noGrp="1"/>
          </p:cNvSpPr>
          <p:nvPr>
            <p:ph idx="1" sz="half"/>
          </p:nvPr>
        </p:nvSpPr>
        <p:spPr/>
        <p:txBody>
          <a:bodyPr/>
          <a:lstStyle/>
          <a:p>
            <a:pPr>
              <a:spcAft>
                <a:spcPts val="600"/>
              </a:spcAft>
            </a:pPr>
            <a:r>
              <a:rPr sz="1100" b="0" u="none">
                <a:latin typeface="Avenir"/>
              </a:rPr>
              <a:t>As a part of the Redesign Initiative, we are have to align the design components to be similar to CFS.</a:t>
            </a:r>
          </a:p>
          <a:p>
            <a:pPr>
              <a:spcAft>
                <a:spcPts val="600"/>
              </a:spcAft>
            </a:pPr>
            <a:r>
              <a:rPr sz="1100" b="0" u="none">
                <a:latin typeface="Avenir"/>
              </a:rPr>
              <a:t>Refactor existing Content Life Cycle view using new Shared components.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Sensitive content on 'Unpermitted locations' via OLAP</a:t>
            </a:r>
          </a:p>
        </p:txBody>
      </p:sp>
      <p:sp>
        <p:nvSpPr>
          <p:cNvPr id="3" name="Content Placeholder 2"/>
          <p:cNvSpPr>
            <a:spLocks noGrp="1"/>
          </p:cNvSpPr>
          <p:nvPr>
            <p:ph idx="1" sz="half"/>
          </p:nvPr>
        </p:nvSpPr>
        <p:spPr/>
        <p:txBody>
          <a:bodyPr/>
          <a:lstStyle/>
          <a:p>
            <a:pPr>
              <a:spcAft>
                <a:spcPts val="600"/>
              </a:spcAft>
            </a:pPr>
            <a:r>
              <a:rPr sz="1100" b="0" u="none">
                <a:latin typeface="Avenir"/>
              </a:rPr>
              <a:t>Data populated on the S&amp;G dashboard consists of Sensitive content locations across all locations - not just "Unpermitted Locations". We require the ability to look at SC across only Unpermitted locations.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DEL-38410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Content Safeguards - Add Purview-labels as a supported option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Microsoft Purview to imports labels and apply them persistently on files stored in Egnyte. Purview labels are often used to indicate the sensitive nature of a document (Confidential, Secret, Internal, Public, etc.). S&amp;G Content Safeguards do not currently support this notion.</a:t>
            </a:r>
          </a:p>
          <a:p>
            <a:pPr>
              <a:spcAft>
                <a:spcPts val="600"/>
              </a:spcAft>
            </a:pPr>
            <a:r>
              <a:rPr sz="1100" b="1" u="none">
                <a:latin typeface="Avenir"/>
              </a:rPr>
              <a:t>User Story</a:t>
            </a:r>
            <a:r>
              <a:rPr sz="1100" b="0" u="none">
                <a:latin typeface="Avenir"/>
              </a:rPr>
              <a:t>As a Security Administrator, I want to protect sensitive content identified through Purview-labels from being shared with improper permissions.</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Add support for Purview-labels in Content Safeguards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DEL-44557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priority field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priority. This ensures that when multiple sensitivity labels or content classification policies are applicable, the label with the highest priority takes precedence. This priority order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the Purview label with the highest priority on a document so that I can label sensitive content correctly.</a:t>
            </a:r>
          </a:p>
          <a:p>
            <a:pPr>
              <a:spcAft>
                <a:spcPts val="600"/>
              </a:spcAft>
            </a:pPr>
            <a:r>
              <a:rPr sz="1100" b="1" u="none">
                <a:latin typeface="Avenir"/>
              </a:rPr>
              <a:t>Feature Description</a:t>
            </a:r>
          </a:p>
          <a:p>
            <a:pPr>
              <a:spcAft>
                <a:spcPts val="400"/>
              </a:spcAft>
            </a:pPr>
            <a:r>
              <a:t>1. Import the priority order along with the label definition</a:t>
            </a:r>
          </a:p>
          <a:p>
            <a:pPr>
              <a:spcAft>
                <a:spcPts val="400"/>
              </a:spcAft>
            </a:pPr>
            <a:r>
              <a:t>2. Sort the labels in UI based on the priority order, highest label will be on the top.</a:t>
            </a:r>
          </a:p>
          <a:p>
            <a:pPr>
              <a:spcAft>
                <a:spcPts val="400"/>
              </a:spcAft>
            </a:pPr>
            <a:r>
              <a:t>3. As Egnyte S&amp;G Document Labels allows to import the label definitions from more than one source, it is advisable to divide and sort the label based on the source and display the same in Document labels UI</a:t>
            </a:r>
          </a:p>
          <a:p>
            <a:pPr>
              <a:spcAft>
                <a:spcPts val="400"/>
              </a:spcAft>
            </a:pPr>
            <a:r>
              <a:t>4. In the event of applying multiple labels, S&amp;G should consider the higher Priority order label and apply only one label (send the highest level of priority label information to Metadata Stamping Service. MIP SDK cannot stamp more than one label definition at a time, trying to apply more than one label will replace the old label with latest)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DEL-43515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Disable new folder creation in MS Teams Integration</a:t>
            </a:r>
          </a:p>
        </p:txBody>
      </p:sp>
      <p:sp>
        <p:nvSpPr>
          <p:cNvPr id="3" name="Content Placeholder 2"/>
          <p:cNvSpPr>
            <a:spLocks noGrp="1"/>
          </p:cNvSpPr>
          <p:nvPr>
            <p:ph idx="1" sz="half"/>
          </p:nvPr>
        </p:nvSpPr>
        <p:spPr/>
        <p:txBody>
          <a:bodyPr/>
          <a:lstStyle/>
          <a:p>
            <a:pPr>
              <a:spcAft>
                <a:spcPts val="600"/>
              </a:spcAft>
            </a:pPr>
            <a:r>
              <a:rPr sz="1100" b="1" u="none">
                <a:latin typeface="Avenir"/>
              </a:rPr>
              <a:t>Product Requirement: MS Teams Integration – Folder Creation Control</a:t>
            </a:r>
          </a:p>
          <a:p>
            <a:pPr>
              <a:spcAft>
                <a:spcPts val="600"/>
              </a:spcAft>
            </a:pPr>
            <a:r>
              <a:rPr sz="1100" b="1" u="none">
                <a:latin typeface="Avenir"/>
              </a:rPr>
              <a:t>Use Case</a:t>
            </a:r>
          </a:p>
          <a:p>
            <a:pPr>
              <a:spcAft>
                <a:spcPts val="600"/>
              </a:spcAft>
            </a:pPr>
            <a:r>
              <a:rPr sz="1100" b="0" u="none">
                <a:latin typeface="Avenir"/>
              </a:rPr>
              <a:t>In the MS Teams integration with Egnyte, when users add a new Egnyte tab, they are prompted to either select an existing folder or create a new one. Choosing to create a new folder automatically generates a folder and an Egnyte group within /Shared/Microsoft Teams Files.</a:t>
            </a:r>
          </a:p>
          <a:p>
            <a:pPr>
              <a:spcAft>
                <a:spcPts val="600"/>
              </a:spcAft>
            </a:pPr>
            <a:r>
              <a:rPr sz="1100" b="1" u="none">
                <a:latin typeface="Avenir"/>
              </a:rPr>
              <a:t>Problem Statement</a:t>
            </a:r>
          </a:p>
          <a:p>
            <a:pPr>
              <a:spcAft>
                <a:spcPts val="400"/>
              </a:spcAft>
            </a:pPr>
            <a:r>
              <a:t>1. Slow Folder Creation – Creating a new folder takes a significant amount of time, causing delays\.</a:t>
            </a:r>
          </a:p>
          <a:p>
            <a:pPr>
              <a:spcAft>
                <a:spcPts val="400"/>
              </a:spcAft>
            </a:pPr>
            <a:r>
              <a:t>2. Duplicate Folder Issues – Newly created folders often result in duplicate entries within \/Shared\/Microsoft Teams Files, specifically landing in a duplicate folder \(e\.g\., *Red Bull \(1\)*\)\. This leads to confusion and clutter as more duplicate locations accumulate over time\.</a:t>
            </a:r>
          </a:p>
          <a:p>
            <a:pPr>
              <a:spcAft>
                <a:spcPts val="400"/>
              </a:spcAft>
            </a:pPr>
            <a:r>
              <a:t>3. Access management - content is uploaded to the folder where access is not controlled</a:t>
            </a:r>
          </a:p>
          <a:p>
            <a:pPr>
              <a:spcAft>
                <a:spcPts val="600"/>
              </a:spcAft>
            </a:pPr>
            <a:r>
              <a:rPr sz="1100" b="1" u="none">
                <a:latin typeface="Avenir"/>
              </a:rPr>
              <a:t>Proposed Solution</a:t>
            </a:r>
          </a:p>
          <a:p>
            <a:pPr>
              <a:spcAft>
                <a:spcPts val="600"/>
              </a:spcAft>
            </a:pPr>
            <a:r>
              <a:rPr sz="1100" b="0" u="none">
                <a:latin typeface="Avenir"/>
              </a:rPr>
              <a:t>Introduce an Admin-controlled setting to</a:t>
            </a:r>
            <a:r>
              <a:rPr sz="1100" b="1" u="none">
                <a:latin typeface="Avenir"/>
              </a:rPr>
              <a:t>disable the option to create new folders</a:t>
            </a:r>
            <a:r>
              <a:rPr sz="1100" b="0" u="none">
                <a:latin typeface="Avenir"/>
              </a:rPr>
              <a:t>during setup. When enabled, users will only be able to select from existing folders where they already have access.</a:t>
            </a:r>
          </a:p>
          <a:p>
            <a:pPr>
              <a:spcAft>
                <a:spcPts val="600"/>
              </a:spcAft>
            </a:pPr>
            <a:r>
              <a:rPr sz="1100" b="1" u="none">
                <a:latin typeface="Avenir"/>
              </a:rPr>
              <a:t>Value Proposition</a:t>
            </a:r>
          </a:p>
          <a:p>
            <a:pPr>
              <a:spcAft>
                <a:spcPts val="600"/>
              </a:spcAft>
            </a:pPr>
            <a:r>
              <a:rPr sz="1100" b="0" u="none">
                <a:latin typeface="Avenir"/>
              </a:rPr>
              <a:t>• Improves User Experience – Reduces folder creation delays\.</a:t>
            </a:r>
          </a:p>
          <a:p>
            <a:pPr>
              <a:spcAft>
                <a:spcPts val="600"/>
              </a:spcAft>
            </a:pPr>
            <a:r>
              <a:rPr sz="1100" b="0" u="none">
                <a:latin typeface="Avenir"/>
              </a:rPr>
              <a:t>• Eliminates Duplicates – Prevents multiple duplicate folder locations, ensuring a cleaner structure\.</a:t>
            </a:r>
          </a:p>
          <a:p>
            <a:pPr>
              <a:spcAft>
                <a:spcPts val="600"/>
              </a:spcAft>
            </a:pPr>
            <a:r>
              <a:rPr sz="1100" b="0" u="none">
                <a:latin typeface="Avenir"/>
              </a:rPr>
              <a:t>• Enhances Control – Allows Admins to enforce folder management policies and maintain a more organized file system\.</a:t>
            </a:r>
          </a:p>
          <a:p>
            <a:pPr>
              <a:spcAft>
                <a:spcPts val="600"/>
              </a:spcAft>
            </a:pPr>
            <a:r>
              <a:rPr sz="1100" b="0" u="none">
                <a:latin typeface="Avenir"/>
              </a:rPr>
              <a:t>• Reduces Confusion – Ensures users work within existing authorized folders, avoiding misplaced files\.</a:t>
            </a:r>
          </a:p>
          <a:p>
            <a:pPr>
              <a:spcAft>
                <a:spcPts val="600"/>
              </a:spcAft>
            </a:pPr>
            <a:r>
              <a:rPr sz="1100" b="0" u="sng">
                <a:latin typeface="Avenir"/>
                <a:hlinkClick r:id="rId2"/>
              </a:rPr>
              <a:t>https://jira.egnyte-it.com/browse/COM-268</a:t>
            </a:r>
          </a:p>
          <a:p>
            <a:pPr>
              <a:spcAft>
                <a:spcPts val="600"/>
              </a:spcAft>
            </a:pPr>
            <a:r>
              <a:rPr sz="1100" b="0" u="sng">
                <a:latin typeface="Avenir"/>
                <a:hlinkClick r:id="rId3"/>
              </a:rPr>
              <a:t>https://jira.egnyte-it.com/browse/SER-3461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Page for Customers: Trials</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Automated Deployment Spillover</a:t>
            </a:r>
          </a:p>
        </p:txBody>
      </p:sp>
      <p:sp>
        <p:nvSpPr>
          <p:cNvPr id="3" name="Content Placeholder 2"/>
          <p:cNvSpPr>
            <a:spLocks noGrp="1"/>
          </p:cNvSpPr>
          <p:nvPr>
            <p:ph idx="1" sz="half"/>
          </p:nvPr>
        </p:nvSpPr>
        <p:spPr/>
        <p:txBody>
          <a:bodyPr/>
          <a:lstStyle/>
          <a:p>
            <a:pPr>
              <a:spcAft>
                <a:spcPts val="600"/>
              </a:spcAft>
            </a:pPr>
            <a:r>
              <a:rPr sz="1100" b="0" u="none">
                <a:latin typeface="Avenir"/>
              </a:rPr>
              <a:t>Automated Deployment Spillover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Complete revamp of Egnyte developer portal</a:t>
            </a:r>
          </a:p>
        </p:txBody>
      </p:sp>
      <p:sp>
        <p:nvSpPr>
          <p:cNvPr id="3" name="Content Placeholder 2"/>
          <p:cNvSpPr>
            <a:spLocks noGrp="1"/>
          </p:cNvSpPr>
          <p:nvPr>
            <p:ph idx="1" sz="half"/>
          </p:nvPr>
        </p:nvSpPr>
        <p:spPr/>
        <p:txBody>
          <a:bodyPr/>
          <a:lstStyle/>
          <a:p>
            <a:pPr>
              <a:spcAft>
                <a:spcPts val="600"/>
              </a:spcAft>
            </a:pPr>
            <a:r>
              <a:rPr sz="1100" b="0" u="none">
                <a:latin typeface="Avenir"/>
              </a:rPr>
              <a:t>For the below we have already started the discovery of right tool for documentation, currently we are talking with APIdog, Theneo, Document360 (</a:t>
            </a:r>
            <a:r>
              <a:rPr sz="1100" b="0" u="sng">
                <a:latin typeface="Avenir"/>
                <a:hlinkClick r:id="rId2"/>
              </a:rPr>
              <a:t>https://egnyte.atlassian.net/wiki/spaces/PINT/pages/1429864598/AI-Powered+Tools+for+Generating+API+Documentation</a:t>
            </a:r>
            <a:r>
              <a:rPr sz="1100" b="0" u="none">
                <a:latin typeface="Avenir"/>
              </a:rPr>
              <a:t>) :</a:t>
            </a:r>
          </a:p>
          <a:p>
            <a:pPr>
              <a:spcAft>
                <a:spcPts val="600"/>
              </a:spcAft>
            </a:pPr>
            <a:r>
              <a:rPr sz="1100" b="0" u="none">
                <a:latin typeface="Avenir"/>
              </a:rPr>
              <a:t>The</a:t>
            </a:r>
            <a:r>
              <a:rPr sz="1100" b="1" u="none">
                <a:latin typeface="Avenir"/>
              </a:rPr>
              <a:t>Egnyte Developer Portal</a:t>
            </a:r>
            <a:r>
              <a:rPr sz="1100" b="0" u="none">
                <a:latin typeface="Avenir"/>
              </a:rPr>
              <a:t>will undergo a complete revamp to enhance usability, improve API documentation, and provide a more seamless experience for developers. The new portal will feature an intuitive interface, updated guides, and better support for integrations with Egnyte services. This update aims to streamline API adoption, making it easier for developers to explore, test, and implement Egnyte’s capabilities in their applications.</a:t>
            </a:r>
          </a:p>
          <a:p>
            <a:pPr>
              <a:spcAft>
                <a:spcPts val="600"/>
              </a:spcAft>
            </a:pPr>
            <a:r>
              <a:rPr sz="1100" b="0" u="none">
                <a:latin typeface="Avenir"/>
              </a:rPr>
              <a:t>Additionally,</a:t>
            </a:r>
            <a:r>
              <a:rPr sz="1100" b="1" u="none">
                <a:latin typeface="Avenir"/>
              </a:rPr>
              <a:t>AI-powered search</a:t>
            </a:r>
            <a:r>
              <a:rPr sz="1100" b="0" u="none">
                <a:latin typeface="Avenir"/>
              </a:rPr>
              <a:t>is will be looked upon in the portal to improve content discoverability. This advanced search functionality will leverage AI to provide more relevant results, intelligently surfacing documentation, code snippets, and troubleshooting guides based on user queries. The goal is to reduce friction in finding information and improve developer productivity by offering precise and contextual search results.</a:t>
            </a:r>
          </a:p>
          <a:p>
            <a:pPr>
              <a:spcAft>
                <a:spcPts val="600"/>
              </a:spcAft>
            </a:pPr>
            <a:r>
              <a:rPr sz="1100" b="0" u="none">
                <a:latin typeface="Avenir"/>
              </a:rPr>
              <a:t>These enhancements will provide a more user-friendly and efficient platform for developers, driving better engagement and faster integration with Egnyte’s ecosystem.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Reclassify files stamped with an encryption label</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that also apply encryption have a unique challenge in that after S&amp;G stamps a file with a Purview encryption label that file becomes encrypted can can no longer be reclassified even when the file's content changes.</a:t>
            </a:r>
          </a:p>
          <a:p>
            <a:pPr>
              <a:spcAft>
                <a:spcPts val="600"/>
              </a:spcAft>
            </a:pPr>
            <a:r>
              <a:rPr sz="1100" b="1" u="none">
                <a:latin typeface="Avenir"/>
              </a:rPr>
              <a:t>User Story</a:t>
            </a:r>
          </a:p>
          <a:p>
            <a:pPr>
              <a:spcAft>
                <a:spcPts val="600"/>
              </a:spcAft>
            </a:pPr>
            <a:r>
              <a:rPr sz="1100" b="0" u="none">
                <a:latin typeface="Avenir"/>
              </a:rPr>
              <a:t>As a Security Administrator, I want to continuously scan and classify a file based on its contents even when the file has a Purview encrypted label.</a:t>
            </a:r>
          </a:p>
          <a:p>
            <a:pPr>
              <a:spcAft>
                <a:spcPts val="600"/>
              </a:spcAft>
            </a:pPr>
            <a:r>
              <a:rPr sz="1100" b="1" u="none">
                <a:latin typeface="Avenir"/>
              </a:rPr>
              <a:t>Feature Description</a:t>
            </a:r>
          </a:p>
          <a:p>
            <a:pPr>
              <a:spcAft>
                <a:spcPts val="600"/>
              </a:spcAft>
            </a:pPr>
            <a:r>
              <a:rPr sz="1100" b="0" u="none">
                <a:latin typeface="Avenir"/>
              </a:rPr>
              <a:t>Egnyte should scan the files in CFS which are stamped with MSIP encryption / enforcement labels.</a:t>
            </a:r>
          </a:p>
          <a:p>
            <a:pPr>
              <a:spcAft>
                <a:spcPts val="600"/>
              </a:spcAft>
            </a:pPr>
            <a:r>
              <a:rPr sz="1100" b="0" u="none">
                <a:latin typeface="Avenir"/>
              </a:rPr>
              <a:t>1) Identify  MSIP Enforcement / Encryption label applied files in CFS</a:t>
            </a:r>
          </a:p>
          <a:p>
            <a:pPr>
              <a:spcAft>
                <a:spcPts val="600"/>
              </a:spcAft>
            </a:pPr>
            <a:r>
              <a:rPr sz="1100" b="0" u="none">
                <a:latin typeface="Avenir"/>
              </a:rPr>
              <a:t>2) Remove Stamp / Decrypt the enforcement of the Labels</a:t>
            </a:r>
          </a:p>
          <a:p>
            <a:pPr>
              <a:spcAft>
                <a:spcPts val="600"/>
              </a:spcAft>
            </a:pPr>
            <a:r>
              <a:rPr sz="1100" b="0" u="none">
                <a:latin typeface="Avenir"/>
              </a:rPr>
              <a:t>3) Execute Content Classification policies on the files from #2</a:t>
            </a:r>
          </a:p>
          <a:p>
            <a:pPr>
              <a:spcAft>
                <a:spcPts val="600"/>
              </a:spcAft>
            </a:pPr>
            <a:r>
              <a:rPr sz="1100" b="0" u="none">
                <a:latin typeface="Avenir"/>
              </a:rPr>
              <a:t>4) Apply  Sensitivity labels based on the content classification policies.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DEL-42147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review and select solution for automatic deployments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systems need to be adjusted but we need to allocate time to select the best solution.</a:t>
            </a:r>
          </a:p>
          <a:p>
            <a:pPr>
              <a:spcAft>
                <a:spcPts val="600"/>
              </a:spcAft>
            </a:pPr>
            <a:r>
              <a:rPr sz="1100" b="1" u="none">
                <a:latin typeface="Avenir"/>
              </a:rPr>
              <a:t>User Story</a:t>
            </a:r>
          </a:p>
          <a:p>
            <a:pPr>
              <a:spcAft>
                <a:spcPts val="600"/>
              </a:spcAft>
            </a:pPr>
            <a:r>
              <a:rPr sz="1100" b="0" u="none">
                <a:latin typeface="Avenir"/>
              </a:rPr>
              <a:t>As Egnyte system I want to review and select the best solution for communication between applications so that automatic deployments can be supported.</a:t>
            </a:r>
          </a:p>
          <a:p>
            <a:pPr>
              <a:spcAft>
                <a:spcPts val="600"/>
              </a:spcAft>
            </a:pPr>
            <a:r>
              <a:rPr sz="1100" b="1" u="none">
                <a:latin typeface="Avenir"/>
              </a:rPr>
              <a:t>Feature Description</a:t>
            </a:r>
          </a:p>
          <a:p>
            <a:pPr>
              <a:spcAft>
                <a:spcPts val="400"/>
              </a:spcAft>
            </a:pPr>
            <a:r>
              <a:t>• Review possible options</a:t>
            </a:r>
          </a:p>
          <a:p>
            <a:pPr>
              <a:spcAft>
                <a:spcPts val="400"/>
              </a:spcAft>
            </a:pPr>
            <a:r>
              <a:t>• Select the solution</a:t>
            </a:r>
          </a:p>
          <a:p>
            <a:pPr>
              <a:spcAft>
                <a:spcPts val="400"/>
              </a:spcAft>
            </a:pPr>
            <a:r>
              <a:t>• Coordinate with TechOPS and external teams to establish a contract</a:t>
            </a:r>
          </a:p>
          <a:p>
            <a:pPr>
              <a:spcAft>
                <a:spcPts val="400"/>
              </a:spcAft>
            </a:pPr>
            <a:r>
              <a:t>• Prepare technical document so that it is known what needs to be done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53052"/>
            <a:ext cx="3873500" cy="2042034"/>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Date from Egnyte to Egnyte (D2D)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one Egnyte domain to another (D2D)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MSP RD - First child domain user edge cases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Previously, a feature to create the 1st administrator of a domain as a service account automatically has been prepared. It covers the main use cases:</a:t>
            </a:r>
          </a:p>
          <a:p>
            <a:pPr>
              <a:spcAft>
                <a:spcPts val="400"/>
              </a:spcAft>
            </a:pPr>
            <a:r>
              <a:t>1. starting a trial</a:t>
            </a:r>
          </a:p>
          <a:p>
            <a:pPr>
              <a:spcAft>
                <a:spcPts val="400"/>
              </a:spcAft>
            </a:pPr>
            <a:r>
              <a:t>2. creating a service account</a:t>
            </a:r>
          </a:p>
          <a:p>
            <a:pPr>
              <a:spcAft>
                <a:spcPts val="600"/>
              </a:spcAft>
            </a:pPr>
            <a:r>
              <a:rPr sz="1100" b="0" u="none">
                <a:latin typeface="Avenir"/>
              </a:rPr>
              <a:t>The feature changes the way of starting child domains for the partner and allowed to access the domains free of charge for the Administrator user.</a:t>
            </a:r>
          </a:p>
          <a:p>
            <a:pPr>
              <a:spcAft>
                <a:spcPts val="600"/>
              </a:spcAft>
            </a:pPr>
            <a:r>
              <a:rPr sz="1100" b="0" u="none">
                <a:latin typeface="Avenir"/>
              </a:rPr>
              <a:t>This is to continue the effort for identified edge cases.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deactivating the reseller user who created the trial domain and assigning a different user</a:t>
            </a:r>
          </a:p>
          <a:p>
            <a:pPr>
              <a:spcAft>
                <a:spcPts val="400"/>
              </a:spcAft>
            </a:pPr>
            <a:r>
              <a:t>• convertins a direct domain to MSP domain</a:t>
            </a:r>
          </a:p>
          <a:p>
            <a:pPr>
              <a:spcAft>
                <a:spcPts val="400"/>
              </a:spcAft>
            </a:pPr>
            <a:r>
              <a:t>• converting an MSP domain to direct domain</a:t>
            </a:r>
          </a:p>
          <a:p>
            <a:pPr>
              <a:spcAft>
                <a:spcPts val="400"/>
              </a:spcAft>
            </a:pPr>
            <a:r>
              <a:t>• clean up for the feature once it is rolled out in full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APPS-13482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Mover] Data Collection APIs (Spillover)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Sync Notifications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Add-on Adoption Initiative</a:t>
            </a:r>
          </a:p>
        </p:txBody>
      </p:sp>
      <p:sp>
        <p:nvSpPr>
          <p:cNvPr id="3" name="Content Placeholder 2"/>
          <p:cNvSpPr>
            <a:spLocks noGrp="1"/>
          </p:cNvSpPr>
          <p:nvPr>
            <p:ph idx="1" sz="half"/>
          </p:nvPr>
        </p:nvSpPr>
        <p:spPr/>
        <p:txBody>
          <a:bodyPr/>
          <a:lstStyle/>
          <a:p>
            <a:pPr>
              <a:spcAft>
                <a:spcPts val="600"/>
              </a:spcAft>
            </a:pPr>
            <a:r>
              <a:rPr sz="1100" b="0" u="none">
                <a:latin typeface="Avenir"/>
              </a:rPr>
              <a:t>Multiple Pendo tasks to support the Add-On Trial capability being developed by the MI team and released in Q1 25. It will be released ONLY to direct domains and VAR domains. It will exclude MSPs and child domains.</a:t>
            </a:r>
          </a:p>
          <a:p>
            <a:pPr>
              <a:spcAft>
                <a:spcPts val="600"/>
              </a:spcAft>
            </a:pPr>
            <a:r>
              <a:rPr sz="1100" b="0" u="none">
                <a:latin typeface="Avenir"/>
              </a:rPr>
              <a:t>1. In the UI, we want to introduce multiple "New" badges and a Pendo Guide that lead a user to the Trial Add-Ons.</a:t>
            </a:r>
          </a:p>
          <a:p>
            <a:pPr>
              <a:spcAft>
                <a:spcPts val="400"/>
              </a:spcAft>
            </a:pPr>
            <a:r>
              <a:t>• New next to Settings, drives user to Subscription: Trial Add-Ons</a:t>
            </a:r>
          </a:p>
          <a:p>
            <a:pPr>
              <a:spcAft>
                <a:spcPts val="400"/>
              </a:spcAft>
            </a:pPr>
            <a:r>
              <a:t>• Pendo Guide introducing the new feature.</a:t>
            </a:r>
          </a:p>
          <a:p>
            <a:pPr>
              <a:spcAft>
                <a:spcPts val="600"/>
              </a:spcAft>
            </a:pPr>
            <a:r>
              <a:rPr sz="1100" b="0" u="none">
                <a:latin typeface="Avenir"/>
              </a:rPr>
              <a:t>2. Run a Pendo campaign to Admins to promote the new ability to try add-ons for 14 days.</a:t>
            </a:r>
          </a:p>
          <a:p>
            <a:pPr>
              <a:spcAft>
                <a:spcPts val="600"/>
              </a:spcAft>
            </a:pPr>
            <a:r>
              <a:rPr sz="1100" b="0" u="none">
                <a:latin typeface="Avenir"/>
              </a:rPr>
              <a:t>3. Create individual Pendo guides (contextually, if possible) to advise users on a domain that they have access to try a feature for 14 days. If contextual campaign isn't possible, we will trigger a generic "first log in" campaign.</a:t>
            </a:r>
          </a:p>
          <a:p>
            <a:pPr>
              <a:spcAft>
                <a:spcPts val="600"/>
              </a:spcAft>
            </a:pPr>
            <a:r>
              <a:rPr sz="1100" b="0" u="none">
                <a:latin typeface="Avenir"/>
              </a:rPr>
              <a:t>Link to 12/17 Presentation:</a:t>
            </a:r>
            <a:r>
              <a:rPr sz="1100" b="0" u="sng">
                <a:latin typeface="Avenir"/>
                <a:hlinkClick r:id="rId2"/>
              </a:rPr>
              <a:t>https://egnyte.egnyte.com/dl/QOkxJeRFY1</a:t>
            </a:r>
          </a:p>
          <a:p>
            <a:pPr>
              <a:spcAft>
                <a:spcPts val="600"/>
              </a:spcAft>
            </a:pPr>
            <a:r>
              <a:rPr sz="1100" b="0" u="none">
                <a:latin typeface="Avenir"/>
              </a:rPr>
              <a:t>Link to Confluence Page:</a:t>
            </a:r>
            <a:r>
              <a:rPr sz="1100" b="0" u="sng">
                <a:latin typeface="Avenir"/>
                <a:hlinkClick r:id="rId3"/>
              </a:rPr>
              <a:t>https://egnyte.atlassian.net/wiki/spaces/IA/pages/1223262209/Services+Add-Ons+Eligible+for+Trials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GR-537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FSI 5/21/25 Virtual Summit Promotion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 to drive FSI customers to the evnt.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S&amp;G UI Awareness Campaign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campaigns for  multiple recently-released S&amp;G items. Listed in order of priority:</a:t>
            </a:r>
          </a:p>
          <a:p>
            <a:pPr>
              <a:spcAft>
                <a:spcPts val="400"/>
              </a:spcAft>
            </a:pPr>
            <a:r>
              <a:t>1. CLM insights on CFS UI aka Folder Insights hidden under the “more” drop-down on CFS UI.</a:t>
            </a:r>
          </a:p>
          <a:p>
            <a:pPr>
              <a:spcAft>
                <a:spcPts val="400"/>
              </a:spcAft>
            </a:pPr>
            <a:r>
              <a:t>2. Sensitive Content Visual Indicator on CFS UI (Hemant is already working on this)</a:t>
            </a:r>
          </a:p>
          <a:p>
            <a:pPr>
              <a:spcAft>
                <a:spcPts val="400"/>
              </a:spcAft>
            </a:pPr>
            <a:r>
              <a:t>3. Custom Reports (OLAP reports) on S&amp;G report ctr.</a:t>
            </a:r>
          </a:p>
          <a:p>
            <a:pPr>
              <a:spcAft>
                <a:spcPts val="400"/>
              </a:spcAft>
            </a:pPr>
            <a:r>
              <a:t>4. Promote Usage of Reporting Center.</a:t>
            </a:r>
          </a:p>
          <a:p>
            <a:pPr>
              <a:spcAft>
                <a:spcPts val="400"/>
              </a:spcAft>
            </a:pPr>
            <a:r>
              <a:t>5. Auto-remediation with large number of open public links</a:t>
            </a:r>
          </a:p>
          <a:p>
            <a:pPr>
              <a:spcAft>
                <a:spcPts val="600"/>
              </a:spcAft>
            </a:pPr>
            <a:r>
              <a:rPr sz="1100" b="0" u="none">
                <a:latin typeface="Avenir"/>
              </a:rPr>
              <a:t>Saved Filters on Issues and Sensitive Content</a:t>
            </a:r>
          </a:p>
          <a:p>
            <a:pPr>
              <a:spcAft>
                <a:spcPts val="600"/>
              </a:spcAft>
            </a:pPr>
            <a:r>
              <a:rPr sz="1100" b="0" u="none">
                <a:latin typeface="Avenir"/>
              </a:rPr>
              <a:t>See details below..</a:t>
            </a:r>
          </a:p>
          <a:p>
            <a:pPr>
              <a:spcAft>
                <a:spcPts val="600"/>
              </a:spcAft>
            </a:pPr>
            <a:r>
              <a:rPr sz="1100" b="0" u="sng">
                <a:latin typeface="Avenir"/>
                <a:hlinkClick r:id="rId2"/>
              </a:rPr>
              <a:t>GR-563</a:t>
            </a:r>
          </a:p>
          <a:p>
            <a:pPr>
              <a:spcAft>
                <a:spcPts val="600"/>
              </a:spcAft>
            </a:pPr>
            <a:r>
              <a:rPr sz="1100" b="0" u="sng">
                <a:latin typeface="Avenir"/>
                <a:hlinkClick r:id="rId3"/>
              </a:rPr>
              <a:t>https://jira.egnyte-it.com/browse/GR-560</a:t>
            </a:r>
          </a:p>
          <a:p>
            <a:pPr>
              <a:spcAft>
                <a:spcPts val="600"/>
              </a:spcAft>
            </a:pPr>
            <a:r>
              <a:rPr sz="1100" b="0" u="sng">
                <a:latin typeface="Avenir"/>
                <a:hlinkClick r:id="rId4"/>
              </a:rPr>
              <a:t>https://jira.egnyte-it.com/browse/PENDO-603</a:t>
            </a:r>
          </a:p>
          <a:p>
            <a:pPr>
              <a:spcAft>
                <a:spcPts val="600"/>
              </a:spcAft>
            </a:pPr>
            <a:r>
              <a:rPr sz="1100" b="0" u="sng">
                <a:latin typeface="Avenir"/>
                <a:hlinkClick r:id="rId5"/>
              </a:rPr>
              <a:t>https://jira.egnyte-it.com/browse/PENDO-592</a:t>
            </a:r>
          </a:p>
          <a:p>
            <a:pPr>
              <a:spcAft>
                <a:spcPts val="600"/>
              </a:spcAft>
            </a:pPr>
            <a:r>
              <a:rPr sz="1100" b="0" u="sng">
                <a:latin typeface="Avenir"/>
                <a:hlinkClick r:id="rId6"/>
              </a:rPr>
              <a:t>https://jira.egnyte-it.com/browse/PENDO-617</a:t>
            </a:r>
          </a:p>
          <a:p>
            <a:pPr>
              <a:spcAft>
                <a:spcPts val="600"/>
              </a:spcAft>
            </a:pPr>
            <a:r>
              <a:rPr sz="1100" b="0" u="sng">
                <a:latin typeface="Avenir"/>
                <a:hlinkClick r:id="rId7"/>
              </a:rPr>
              <a:t>https://jira.egnyte-it.com/browse/PENDO-618</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8"/>
              </a:rPr>
              <a:t>View in Productboard</a:t>
            </a:r>
          </a:p>
        </p:txBody>
      </p:sp>
      <p:sp>
        <p:nvSpPr>
          <p:cNvPr id="6" name="Text Placeholder 5"/>
          <p:cNvSpPr>
            <a:spLocks noGrp="1"/>
          </p:cNvSpPr>
          <p:nvPr>
            <p:ph type="body" idx="12" sz="quarter"/>
          </p:nvPr>
        </p:nvSpPr>
        <p:spPr/>
        <p:txBody>
          <a:bodyPr/>
          <a:lstStyle/>
          <a:p>
            <a:r>
              <a:rPr sz="1100">
                <a:latin typeface="Avenir"/>
                <a:hlinkClick r:id="rId9"/>
              </a:rPr>
              <a:t>GR-588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to PDF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CFS-66426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Feature Entitlements Q2 2025 Grouping</a:t>
            </a:r>
          </a:p>
        </p:txBody>
      </p:sp>
      <p:sp>
        <p:nvSpPr>
          <p:cNvPr id="3" name="Content Placeholder 2"/>
          <p:cNvSpPr>
            <a:spLocks noGrp="1"/>
          </p:cNvSpPr>
          <p:nvPr>
            <p:ph idx="1" sz="half"/>
          </p:nvPr>
        </p:nvSpPr>
        <p:spPr/>
        <p:txBody>
          <a:bodyPr/>
          <a:lstStyle/>
          <a:p>
            <a:pPr>
              <a:spcAft>
                <a:spcPts val="600"/>
              </a:spcAft>
            </a:pPr>
            <a:r>
              <a:rPr sz="1100" b="0" u="none">
                <a:latin typeface="Avenir"/>
              </a:rPr>
              <a:t>Feature Entitlements Q2 2025 Grouping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APPS-13455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Reverting Storage Per User for MSP Platform Enterprise &amp; Platform Enterprise Lite Plans</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We have recently made changes to the amount storage per user is given to new MSPs. However, through initial research we found that this configuration was given to older MSPs at a lower price point. The objective of this epic is to correct this so that we can give Sales a way to incentivize Platform Enterprise Lite and Platform Enterprise customers to upgrade.</a:t>
            </a:r>
          </a:p>
          <a:p>
            <a:pPr>
              <a:spcAft>
                <a:spcPts val="600"/>
              </a:spcAft>
            </a:pPr>
            <a:r>
              <a:rPr sz="1100" b="0" u="none">
                <a:latin typeface="Avenir"/>
              </a:rPr>
              <a:t>MSPs who have signed up &lt;span data-color="#de350b"&gt;</a:t>
            </a:r>
            <a:r>
              <a:rPr sz="1100" b="1" u="none">
                <a:latin typeface="Avenir"/>
              </a:rPr>
              <a:t>before</a:t>
            </a:r>
            <a:r>
              <a:rPr sz="1100" b="0" u="none">
                <a:latin typeface="Avenir"/>
              </a:rPr>
              <a:t>&lt;/span&gt; October 31st should have the following storage per user per plan:</a:t>
            </a:r>
          </a:p>
          <a:p>
            <a:pPr>
              <a:spcAft>
                <a:spcPts val="400"/>
              </a:spcAft>
            </a:pPr>
            <a:r>
              <a:t>• 200GB/per user for AFS</a:t>
            </a:r>
          </a:p>
          <a:p>
            <a:pPr>
              <a:spcAft>
                <a:spcPts val="400"/>
              </a:spcAft>
            </a:pPr>
            <a:r>
              <a:t>• 100GB/per user for Platform Enterprise</a:t>
            </a:r>
          </a:p>
          <a:p>
            <a:pPr>
              <a:spcAft>
                <a:spcPts val="400"/>
              </a:spcAft>
            </a:pPr>
            <a:r>
              <a:t>• 100GB/per user for Platform Enterprise Lite</a:t>
            </a:r>
          </a:p>
          <a:p>
            <a:pPr>
              <a:spcAft>
                <a:spcPts val="400"/>
              </a:spcAft>
            </a:pPr>
            <a:r>
              <a:t>• 100GB/per user for CFS</a:t>
            </a:r>
          </a:p>
          <a:p>
            <a:pPr>
              <a:spcAft>
                <a:spcPts val="600"/>
              </a:spcAft>
            </a:pPr>
            <a:r>
              <a:rPr sz="1100" b="0" u="none">
                <a:latin typeface="Avenir"/>
              </a:rPr>
              <a:t>MSPs who have signed up &lt;span data-color="#de350b"&gt;</a:t>
            </a:r>
            <a:r>
              <a:rPr sz="1100" b="1" u="none">
                <a:latin typeface="Avenir"/>
              </a:rPr>
              <a:t>after</a:t>
            </a:r>
            <a:r>
              <a:rPr sz="1100" b="0" u="none">
                <a:latin typeface="Avenir"/>
              </a:rPr>
              <a:t>&lt;/span&gt; October 31st should have the following storage per user per plan:</a:t>
            </a:r>
          </a:p>
          <a:p>
            <a:pPr>
              <a:spcAft>
                <a:spcPts val="400"/>
              </a:spcAft>
            </a:pPr>
            <a:r>
              <a:t>• 200GB/per user for AFS</a:t>
            </a:r>
          </a:p>
          <a:p>
            <a:pPr>
              <a:spcAft>
                <a:spcPts val="400"/>
              </a:spcAft>
            </a:pPr>
            <a:r>
              <a:t>• 200GB/per user for Platform Enterprise</a:t>
            </a:r>
          </a:p>
          <a:p>
            <a:pPr>
              <a:spcAft>
                <a:spcPts val="400"/>
              </a:spcAft>
            </a:pPr>
            <a:r>
              <a:t>• 200GB/per user for Platform Enterprise Lite</a:t>
            </a:r>
          </a:p>
          <a:p>
            <a:pPr>
              <a:spcAft>
                <a:spcPts val="400"/>
              </a:spcAft>
            </a:pPr>
            <a:r>
              <a:t>• 100GB/per user for CFS</a:t>
            </a:r>
          </a:p>
          <a:p>
            <a:pPr>
              <a:spcAft>
                <a:spcPts val="800"/>
              </a:spcAft>
            </a:pPr>
            <a:r>
              <a:rPr sz="1100" b="1" u="none">
                <a:latin typeface="Avenir"/>
              </a:rPr>
              <a:t>Goals:</a:t>
            </a:r>
          </a:p>
          <a:p>
            <a:pPr>
              <a:spcAft>
                <a:spcPts val="400"/>
              </a:spcAft>
            </a:pPr>
            <a:r>
              <a:t>• Figure out how many MSP domains across Platform Enterprise &amp; Platform Enterprise plans, who signed up prior to October 31st, have 200GB enabled; starting with the following PVIs:</a:t>
            </a:r>
          </a:p>
          <a:p>
            <a:pPr>
              <a:spcAft>
                <a:spcPts val="400"/>
              </a:spcAft>
            </a:pPr>
            <a:r>
              <a:t>• 892441</a:t>
            </a:r>
          </a:p>
          <a:p>
            <a:pPr>
              <a:spcAft>
                <a:spcPts val="400"/>
              </a:spcAft>
            </a:pPr>
            <a:r>
              <a:t>• 889731</a:t>
            </a:r>
          </a:p>
          <a:p>
            <a:pPr>
              <a:spcAft>
                <a:spcPts val="400"/>
              </a:spcAft>
            </a:pPr>
            <a:r>
              <a:t>• 889731</a:t>
            </a:r>
          </a:p>
          <a:p>
            <a:pPr>
              <a:spcAft>
                <a:spcPts val="400"/>
              </a:spcAft>
            </a:pPr>
            <a:r>
              <a:t>• 888371</a:t>
            </a:r>
          </a:p>
          <a:p>
            <a:pPr>
              <a:spcAft>
                <a:spcPts val="400"/>
              </a:spcAft>
            </a:pPr>
            <a:r>
              <a:t>• 877181</a:t>
            </a:r>
          </a:p>
          <a:p>
            <a:pPr>
              <a:spcAft>
                <a:spcPts val="400"/>
              </a:spcAft>
            </a:pPr>
            <a:r>
              <a:t>• 854851</a:t>
            </a:r>
          </a:p>
          <a:p>
            <a:pPr>
              <a:spcAft>
                <a:spcPts val="400"/>
              </a:spcAft>
            </a:pPr>
            <a:r>
              <a:t>• Create a script to update the storage per user on these domains from 200GB to 100GB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APPS-13022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Server-side MixPanel events</a:t>
            </a:r>
          </a:p>
        </p:txBody>
      </p:sp>
      <p:sp>
        <p:nvSpPr>
          <p:cNvPr id="3" name="Content Placeholder 2"/>
          <p:cNvSpPr>
            <a:spLocks noGrp="1"/>
          </p:cNvSpPr>
          <p:nvPr>
            <p:ph idx="1" sz="half"/>
          </p:nvPr>
        </p:nvSpPr>
        <p:spPr/>
        <p:txBody>
          <a:bodyPr/>
          <a:lstStyle/>
          <a:p>
            <a:pPr>
              <a:spcAft>
                <a:spcPts val="600"/>
              </a:spcAft>
            </a:pPr>
            <a:r>
              <a:rPr sz="1100" b="0" u="none">
                <a:latin typeface="Avenir"/>
              </a:rPr>
              <a:t>Mixpanel events from backend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Remove or reduce size od Egnyte banner</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https://jira.egnyte-it.com/browse/PINT-13022</a:t>
            </a:r>
          </a:p>
          <a:p>
            <a:pPr>
              <a:spcAft>
                <a:spcPts val="600"/>
              </a:spcAft>
            </a:pPr>
            <a:r>
              <a:rPr sz="1100" b="0" u="none">
                <a:latin typeface="Avenir"/>
              </a:rPr>
              <a:t>As a Egnyte user I have ability to disable the "powered by Egnyte" banner in the Outlook add-in when creating share links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2"/>
              </a:rPr>
              <a:t>PINT-13022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Home Page Widget for Pending Tasks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offers many types of "tasks" that can be assigned to users, but there is no consolidated place where a user can see their assigned tasks.</a:t>
            </a:r>
          </a:p>
          <a:p>
            <a:pPr>
              <a:spcAft>
                <a:spcPts val="600"/>
              </a:spcAft>
            </a:pPr>
            <a:r>
              <a:rPr sz="1100" b="1" u="none">
                <a:latin typeface="Avenir"/>
              </a:rPr>
              <a:t>User Story</a:t>
            </a:r>
          </a:p>
          <a:p>
            <a:pPr>
              <a:spcAft>
                <a:spcPts val="600"/>
              </a:spcAft>
            </a:pPr>
            <a:r>
              <a:rPr sz="1100" b="0" u="none">
                <a:latin typeface="Avenir"/>
              </a:rPr>
              <a:t>As a user, I want see my assigned tasks on the home page, so that I can complete my tasks on time.</a:t>
            </a:r>
          </a:p>
          <a:p>
            <a:pPr>
              <a:spcAft>
                <a:spcPts val="600"/>
              </a:spcAft>
            </a:pPr>
            <a:r>
              <a:rPr sz="1100" b="1" u="none">
                <a:latin typeface="Avenir"/>
              </a:rPr>
              <a:t>Feature Description</a:t>
            </a:r>
          </a:p>
          <a:p>
            <a:pPr>
              <a:spcAft>
                <a:spcPts val="400"/>
              </a:spcAft>
            </a:pPr>
            <a:r>
              <a:t>• New widget on home page showing assigned tasks</a:t>
            </a:r>
          </a:p>
          <a:p>
            <a:pPr>
              <a:spcAft>
                <a:spcPts val="400"/>
              </a:spcAft>
            </a:pPr>
            <a:r>
              <a:t>• First iteration will include workflow tasks and assigned S&amp;G issues</a:t>
            </a:r>
          </a:p>
          <a:p>
            <a:pPr>
              <a:spcAft>
                <a:spcPts val="400"/>
              </a:spcAft>
            </a:pPr>
            <a:r>
              <a:t>• Clicking a task will open it in the associated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CFS-63574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220878"/>
            <a:ext cx="3873500" cy="2506382"/>
          </a:xfrm>
          <a:prstGeom prst="rect">
            <a:avLst/>
          </a:prstGeom>
        </p:spPr>
      </p:pic>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Augment AEC Add-on Value</a:t>
            </a: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Project Center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Adoption of project folders in Egnyte is growing, just not as quickly as we had hoped. One area in which Egnyte is lacking is a need for better visibility into project folders. Customers need to be able to quickly and easily get an overview of their projects to understand things like “which projects are in progress” and “which projects are in California?”. A dedicated page/section where users can find all information related to their projects will satisfy this need.</a:t>
            </a:r>
          </a:p>
          <a:p>
            <a:pPr>
              <a:spcAft>
                <a:spcPts val="600"/>
              </a:spcAft>
            </a:pPr>
            <a:r>
              <a:rPr sz="1100" b="1" u="none">
                <a:latin typeface="Avenir"/>
              </a:rPr>
              <a:t>User Story</a:t>
            </a:r>
          </a:p>
          <a:p>
            <a:pPr>
              <a:spcAft>
                <a:spcPts val="600"/>
              </a:spcAft>
            </a:pPr>
            <a:r>
              <a:rPr sz="1100" b="0" u="none">
                <a:latin typeface="Avenir"/>
              </a:rPr>
              <a:t>As a user, I want to view a list of all project folders in my domain, so that I can get an overview of the projects to which I have access.</a:t>
            </a:r>
          </a:p>
          <a:p>
            <a:pPr>
              <a:spcAft>
                <a:spcPts val="600"/>
              </a:spcAft>
            </a:pPr>
            <a:r>
              <a:rPr sz="1100" b="1" u="none">
                <a:latin typeface="Avenir"/>
              </a:rPr>
              <a:t>Feature Description</a:t>
            </a:r>
          </a:p>
          <a:p>
            <a:pPr>
              <a:spcAft>
                <a:spcPts val="400"/>
              </a:spcAft>
            </a:pPr>
            <a:r>
              <a:t>• Possibility to search, sort and filter project list using project metadata,</a:t>
            </a:r>
          </a:p>
          <a:p>
            <a:pPr>
              <a:spcAft>
                <a:spcPts val="400"/>
              </a:spcAft>
            </a:pPr>
            <a:r>
              <a:t>• Possibility to create a new project from the project center context</a:t>
            </a:r>
          </a:p>
          <a:p>
            <a:pPr>
              <a:spcAft>
                <a:spcPts val="400"/>
              </a:spcAft>
            </a:pPr>
            <a:r>
              <a:t>• Possibility to review project recommendations.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CFS-52807</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86274"/>
            <a:ext cx="3873500" cy="1575589"/>
          </a:xfrm>
          <a:prstGeom prst="rect">
            <a:avLst/>
          </a:prstGeom>
        </p:spPr>
      </p:pic>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AEC Image Classification - Phase 2</a:t>
            </a:r>
          </a:p>
        </p:txBody>
      </p:sp>
      <p:sp>
        <p:nvSpPr>
          <p:cNvPr id="3" name="Content Placeholder 2"/>
          <p:cNvSpPr>
            <a:spLocks noGrp="1"/>
          </p:cNvSpPr>
          <p:nvPr>
            <p:ph idx="1" sz="half"/>
          </p:nvPr>
        </p:nvSpPr>
        <p:spPr/>
        <p:txBody>
          <a:bodyPr/>
          <a:lstStyle/>
          <a:p>
            <a:pPr>
              <a:spcAft>
                <a:spcPts val="600"/>
              </a:spcAft>
            </a:pPr>
            <a:r>
              <a:rPr sz="1100" b="0" u="none">
                <a:latin typeface="Avenir"/>
              </a:rPr>
              <a:t>Note: This is phase-2 of the feature. Phase 1 was completed in 2024. Phase-1 completed the auto identification of items, so the feature is usable by end users. However, there are additional UX and filtering enhancements that were postponed and are grouped as phase-2.</a:t>
            </a:r>
          </a:p>
          <a:p>
            <a:pPr>
              <a:spcAft>
                <a:spcPts val="600"/>
              </a:spcAft>
            </a:pPr>
            <a:r>
              <a:rPr sz="1100" b="1" u="none">
                <a:latin typeface="Avenir"/>
              </a:rPr>
              <a:t>Problem:</a:t>
            </a:r>
          </a:p>
          <a:p>
            <a:pPr>
              <a:spcAft>
                <a:spcPts val="600"/>
              </a:spcAft>
            </a:pPr>
            <a:r>
              <a:rPr sz="1100" b="0" u="none">
                <a:latin typeface="Avenir"/>
              </a:rPr>
              <a:t>Construction progress photos are vital to documenting the progress of a construction job site. They allow users to review the state of a project at a given point in time which is commonly required for offsite personnel to receive progress updates, for users to review constructibility issues, or even to dispute legal issues later on down the road.</a:t>
            </a:r>
          </a:p>
          <a:p>
            <a:pPr>
              <a:spcAft>
                <a:spcPts val="600"/>
              </a:spcAft>
            </a:pPr>
            <a:r>
              <a:rPr sz="1100" b="0" u="none">
                <a:latin typeface="Avenir"/>
              </a:rPr>
              <a:t>However the value of these images is often greatly diminished because there are many challenges with capturing, organizing, and finding the photos that are needed. Egnyte helps support the capture/upload of job site images with the Smart Upload feature today. This feature helps users to get images off a mobile device and into the appropriate project folder in the cloud. Once the photos are dumped into a common folder however, users can have difficulty sorting through them and finding a specific image that they need.</a:t>
            </a:r>
          </a:p>
          <a:p>
            <a:pPr>
              <a:spcAft>
                <a:spcPts val="600"/>
              </a:spcAft>
            </a:pPr>
            <a:r>
              <a:rPr sz="1100" b="1" u="none">
                <a:latin typeface="Avenir"/>
              </a:rPr>
              <a:t>Solution:</a:t>
            </a:r>
          </a:p>
          <a:p>
            <a:pPr>
              <a:spcAft>
                <a:spcPts val="600"/>
              </a:spcAft>
            </a:pPr>
            <a:r>
              <a:rPr sz="1100" b="0" u="none">
                <a:latin typeface="Avenir"/>
              </a:rPr>
              <a:t>After a user creates a project folder, any images that are uploaded</a:t>
            </a:r>
            <a:r>
              <a:rPr sz="1100" b="0" u="none">
                <a:latin typeface="Avenir"/>
              </a:rPr>
              <a:t>within that project folder are automatically classified and tagged</a:t>
            </a:r>
            <a:r>
              <a:rPr sz="1100" b="0" u="none">
                <a:latin typeface="Avenir"/>
              </a:rPr>
              <a:t>with the built-in classes trained on AEC specific images. This</a:t>
            </a:r>
            <a:r>
              <a:rPr sz="1100" b="0" u="none">
                <a:latin typeface="Avenir"/>
              </a:rPr>
              <a:t>allows users to search and filter their construction progress photos by</a:t>
            </a:r>
            <a:r>
              <a:rPr sz="1100" b="0" u="none">
                <a:latin typeface="Avenir"/>
              </a:rPr>
              <a:t>the contents within the image.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Titleblock Extraction</a:t>
            </a:r>
          </a:p>
        </p:txBody>
      </p:sp>
      <p:sp>
        <p:nvSpPr>
          <p:cNvPr id="3" name="Content Placeholder 2"/>
          <p:cNvSpPr>
            <a:spLocks noGrp="1"/>
          </p:cNvSpPr>
          <p:nvPr>
            <p:ph idx="1" sz="half"/>
          </p:nvPr>
        </p:nvSpPr>
        <p:spPr/>
        <p:txBody>
          <a:bodyPr/>
          <a:lstStyle/>
          <a:p>
            <a:pPr>
              <a:spcAft>
                <a:spcPts val="400"/>
              </a:spcAft>
            </a:pPr>
            <a:r>
              <a:t>• Create additional intelligence and automation for Egnyte’s AEC offering</a:t>
            </a:r>
          </a:p>
          <a:p>
            <a:pPr>
              <a:spcAft>
                <a:spcPts val="400"/>
              </a:spcAft>
            </a:pPr>
            <a:r>
              <a:t>• Replace need for other 3rd party applications that perform the same functions</a:t>
            </a:r>
          </a:p>
          <a:p>
            <a:pPr>
              <a:spcAft>
                <a:spcPts val="400"/>
              </a:spcAft>
            </a:pPr>
            <a:r>
              <a:t>• Drive adoption of the AEC package</a:t>
            </a:r>
          </a:p>
          <a:p>
            <a:pPr>
              <a:spcAft>
                <a:spcPts val="400"/>
              </a:spcAft>
            </a:pPr>
            <a:r>
              <a:t>• Make it easier for end users to interact with Construction Drawings in Egnyte</a:t>
            </a:r>
          </a:p>
          <a:p>
            <a:pPr>
              <a:spcAft>
                <a:spcPts val="800"/>
              </a:spcAft>
            </a:pPr>
            <a:r>
              <a:rPr sz="1100" b="1" u="none">
                <a:latin typeface="Avenir"/>
              </a:rPr>
              <a:t>Background and strategic fit</a:t>
            </a:r>
          </a:p>
          <a:p>
            <a:pPr>
              <a:spcAft>
                <a:spcPts val="600"/>
              </a:spcAft>
            </a:pPr>
            <a:r>
              <a:rPr sz="1100" b="0" u="none">
                <a:latin typeface="Avenir"/>
              </a:rPr>
              <a:t>Construction drawings contain lots of valuable information that is either manually extracted or automatically extracted via a 3rd party application. This information is commonly saved as metadata on each file, and used as search parameters so that end users can quickly find the drawing file that they need. By extracting this information natively in Egnyte and saving it as metadata on each file, users will interact with drawing files more frequently in Egnyte and drive adoption of Egnyte at their AEC firms.</a:t>
            </a:r>
          </a:p>
          <a:p>
            <a:pPr>
              <a:spcAft>
                <a:spcPts val="800"/>
              </a:spcAft>
            </a:pPr>
            <a:r>
              <a:rPr sz="1100" b="1" u="none">
                <a:latin typeface="Avenir"/>
              </a:rPr>
              <a:t>Assumptions</a:t>
            </a:r>
          </a:p>
          <a:p>
            <a:pPr>
              <a:spcAft>
                <a:spcPts val="400"/>
              </a:spcAft>
            </a:pPr>
            <a:r>
              <a:t>• Feature is only available on project folders</a:t>
            </a:r>
          </a:p>
          <a:p>
            <a:pPr>
              <a:spcAft>
                <a:spcPts val="400"/>
              </a:spcAft>
            </a:pPr>
            <a:r>
              <a:t>• Project level attributes such as AOR (Architect of Record), EOR (Engineer of Record), Project Address, Project Name, etc should be set at the project folder level</a:t>
            </a:r>
          </a:p>
          <a:p>
            <a:pPr>
              <a:spcAft>
                <a:spcPts val="400"/>
              </a:spcAft>
            </a:pPr>
            <a:r>
              <a:t>• Only PDF files are supported</a:t>
            </a:r>
          </a:p>
          <a:p>
            <a:pPr>
              <a:spcAft>
                <a:spcPts val="400"/>
              </a:spcAft>
            </a:pPr>
            <a:r>
              <a:t>• Available from the WebUI only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Native ACC Integration 1-way</a:t>
            </a:r>
          </a:p>
        </p:txBody>
      </p:sp>
      <p:sp>
        <p:nvSpPr>
          <p:cNvPr id="3" name="Content Placeholder 2"/>
          <p:cNvSpPr>
            <a:spLocks noGrp="1"/>
          </p:cNvSpPr>
          <p:nvPr>
            <p:ph idx="1" sz="half"/>
          </p:nvPr>
        </p:nvSpPr>
        <p:spPr/>
        <p:txBody>
          <a:bodyPr/>
          <a:lstStyle/>
          <a:p>
            <a:pPr>
              <a:spcAft>
                <a:spcPts val="600"/>
              </a:spcAft>
            </a:pPr>
            <a:r>
              <a:rPr sz="1100" b="0" u="none">
                <a:latin typeface="Avenir"/>
              </a:rPr>
              <a:t>Build a direct integration between Egnyte and Autodesk Construction Cloud (ACC) allowing users to sync files 2-way from ACC to Egnyte</a:t>
            </a:r>
          </a:p>
          <a:p>
            <a:pPr>
              <a:spcAft>
                <a:spcPts val="600"/>
              </a:spcAft>
            </a:pPr>
            <a:r>
              <a:rPr sz="1100" b="0" u="none">
                <a:latin typeface="Avenir"/>
              </a:rPr>
              <a:t>Requirements -</a:t>
            </a:r>
            <a:r>
              <a:rPr sz="1100" b="0" u="sng">
                <a:latin typeface="Avenir"/>
                <a:hlinkClick r:id="rId2"/>
              </a:rPr>
              <a:t>https://egnyte.atlassian.net/wiki/spaces/AEC/pages/746651753/ACC+Integration</a:t>
            </a:r>
          </a:p>
          <a:p>
            <a:pPr>
              <a:spcAft>
                <a:spcPts val="600"/>
              </a:spcAft>
            </a:pPr>
            <a:r>
              <a:rPr sz="1100" b="0" u="none">
                <a:latin typeface="Avenir"/>
              </a:rPr>
              <a:t>Figma -</a:t>
            </a:r>
            <a:r>
              <a:rPr sz="1100" b="0" u="sng">
                <a:latin typeface="Avenir"/>
                <a:hlinkClick r:id="rId3"/>
              </a:rPr>
              <a:t>https://www.figma.com/design/LlzP9CPnCoI44cAH0oKlPU/Egnyte-to-ACC-bi-directional-connection-%5BUX-3132%5D?node-id=201-376&amp;node-type=canvas&amp;t=3IHBOcnMUsa8sDuO-0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DEL-40646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BIM Preview Enhancements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r>
              <a:rPr sz="1100" b="0" u="none">
                <a:latin typeface="Avenir"/>
              </a:rPr>
              <a:t>Project owners, field technicians, or estimators are periodically required to review BIM design files and provide feedback to the VDC team. They do not have  AutoCAD or necessary applications to view these files. Our existing BIM preview capabilities address this problem. However, the reviewers lack the advanced capabilities needed to provide relevant feedback.</a:t>
            </a:r>
          </a:p>
          <a:p>
            <a:pPr>
              <a:spcAft>
                <a:spcPts val="600"/>
              </a:spcAft>
            </a:pPr>
            <a:r>
              <a:rPr sz="1100" b="1" u="none">
                <a:latin typeface="Avenir"/>
              </a:rPr>
              <a:t>User Story:</a:t>
            </a:r>
            <a:r>
              <a:rPr sz="1100" b="0" u="none">
                <a:latin typeface="Avenir"/>
              </a:rPr>
              <a:t>As a reviewer of the BIM design models, I want advanced capabilities (zoom in/out, isolate families, isometric views) to properly view a 3D BIM model and provide relevant feedback to the VDC team.</a:t>
            </a:r>
          </a:p>
          <a:p>
            <a:pPr>
              <a:spcAft>
                <a:spcPts val="600"/>
              </a:spcAft>
            </a:pPr>
            <a:r>
              <a:rPr sz="1100" b="1" u="none">
                <a:latin typeface="Avenir"/>
              </a:rPr>
              <a:t>Description:</a:t>
            </a:r>
            <a:r>
              <a:rPr sz="1100" b="0" u="none">
                <a:latin typeface="Avenir"/>
              </a:rPr>
              <a:t>This enhancement improves the usability of the BIM previewer by providing richer capabilities required for annotation.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SRV-2516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Team Management Enhancements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Several customers participated in the early access program to test the “Team Management” feature that was rolled out for project folders &amp; document rooms. The intent of this feature is to improve permissions management at the project/doc room level by delegating controls that have typically been saved for IT admins, to the respective project/doc room manager. Below are user stories for each piece of feedback we received in the LA period. These items should be addressed before rolling out the feature GA.</a:t>
            </a:r>
          </a:p>
          <a:p>
            <a:pPr>
              <a:spcAft>
                <a:spcPts val="600"/>
              </a:spcAft>
            </a:pPr>
            <a:r>
              <a:rPr sz="1100" b="1" u="none">
                <a:latin typeface="Avenir"/>
              </a:rPr>
              <a:t>User Story</a:t>
            </a:r>
          </a:p>
          <a:p>
            <a:pPr>
              <a:spcAft>
                <a:spcPts val="600"/>
              </a:spcAft>
            </a:pPr>
            <a:r>
              <a:rPr sz="1100" b="0" u="none">
                <a:latin typeface="Avenir"/>
              </a:rPr>
              <a:t>As an Admin or Power User with at least full access to the project,</a:t>
            </a:r>
          </a:p>
          <a:p>
            <a:pPr>
              <a:spcAft>
                <a:spcPts val="600"/>
              </a:spcAft>
            </a:pPr>
            <a:r>
              <a:rPr sz="1100" b="0" u="none">
                <a:latin typeface="Avenir"/>
              </a:rPr>
              <a:t>I want to open team management view in the folders view  when I open from subfolder</a:t>
            </a:r>
          </a:p>
          <a:p>
            <a:pPr>
              <a:spcAft>
                <a:spcPts val="600"/>
              </a:spcAft>
            </a:pPr>
            <a:r>
              <a:rPr sz="1100" b="1" u="none">
                <a:latin typeface="Avenir"/>
              </a:rPr>
              <a:t>Feature Description</a:t>
            </a:r>
          </a:p>
          <a:p>
            <a:pPr>
              <a:spcAft>
                <a:spcPts val="400"/>
              </a:spcAft>
            </a:pPr>
            <a:r>
              <a:t>• Manage Project Team - available for full permission users</a:t>
            </a:r>
          </a:p>
          <a:p>
            <a:pPr>
              <a:spcAft>
                <a:spcPts val="400"/>
              </a:spcAft>
            </a:pPr>
            <a:r>
              <a:t>• Team management view in the folders view  when I open from subfolder</a:t>
            </a:r>
          </a:p>
          <a:p>
            <a:pPr>
              <a:spcAft>
                <a:spcPts val="400"/>
              </a:spcAft>
            </a:pPr>
            <a:r>
              <a:t>• Opening group members view will have an additional option of addind/removing group members.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LS Mid Market Capabilities</a:t>
            </a: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Drafts Creation &amp;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1 - 2 sentences describing the problem we are trying to solve</a:t>
            </a:r>
          </a:p>
          <a:p>
            <a:pPr>
              <a:spcAft>
                <a:spcPts val="600"/>
              </a:spcAft>
            </a:pPr>
            <a:r>
              <a:rPr sz="1100" b="1" u="none">
                <a:latin typeface="Avenir"/>
              </a:rPr>
              <a:t>User Story</a:t>
            </a:r>
          </a:p>
          <a:p>
            <a:pPr>
              <a:spcAft>
                <a:spcPts val="600"/>
              </a:spcAft>
            </a:pPr>
            <a:r>
              <a:rPr sz="1100" b="0" u="none">
                <a:latin typeface="Avenir"/>
              </a:rPr>
              <a:t>Format: As a [user role], I want [goal], so that [benefit]. 1-2 sentences</a:t>
            </a:r>
          </a:p>
          <a:p>
            <a:pPr>
              <a:spcAft>
                <a:spcPts val="600"/>
              </a:spcAft>
            </a:pPr>
            <a:r>
              <a:rPr sz="1100" b="1" u="none">
                <a:latin typeface="Avenir"/>
              </a:rPr>
              <a:t>Feature Description</a:t>
            </a:r>
          </a:p>
          <a:p>
            <a:pPr>
              <a:spcAft>
                <a:spcPts val="400"/>
              </a:spcAft>
            </a:pPr>
            <a:r>
              <a:t>• High-level requirements</a:t>
            </a:r>
          </a:p>
          <a:p>
            <a:pPr>
              <a:spcAft>
                <a:spcPts val="400"/>
              </a:spcAft>
            </a:pPr>
            <a:r>
              <a:t>• No need for detailed acceptance criteria</a:t>
            </a:r>
          </a:p>
          <a:p>
            <a:pPr>
              <a:spcAft>
                <a:spcPts val="400"/>
              </a:spcAft>
            </a:pPr>
            <a:r>
              <a:t>• Three bullets max</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[Outlook] Send multiple files in one email</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https://jira.egnyte-it.com/browse/PINT-13023</a:t>
            </a:r>
          </a:p>
          <a:p>
            <a:pPr>
              <a:spcAft>
                <a:spcPts val="600"/>
              </a:spcAft>
            </a:pPr>
            <a:r>
              <a:rPr sz="1100" b="0" u="none">
                <a:latin typeface="Avenir"/>
              </a:rPr>
              <a:t>As Egnyte use I can select multiple files at a time for sharing with Outlook integration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2"/>
              </a:rPr>
              <a:t>PINT-13023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Effective End Date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 for CAPAs, Deviations, and Event Data</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Permissions Management</a:t>
            </a: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Owner - Scheduled Permission Reviews</a:t>
            </a:r>
          </a:p>
        </p:txBody>
      </p:sp>
      <p:sp>
        <p:nvSpPr>
          <p:cNvPr id="3" name="Content Placeholder 2"/>
          <p:cNvSpPr>
            <a:spLocks noGrp="1"/>
          </p:cNvSpPr>
          <p:nvPr>
            <p:ph idx="1" sz="half"/>
          </p:nvPr>
        </p:nvSpPr>
        <p:spPr/>
        <p:txBody>
          <a:bodyPr/>
          <a:lstStyle/>
          <a:p>
            <a:pPr>
              <a:spcAft>
                <a:spcPts val="600"/>
              </a:spcAft>
            </a:pPr>
            <a:r>
              <a:rPr sz="1100" b="0" u="none">
                <a:latin typeface="Avenir"/>
              </a:rPr>
              <a:t>Admins and Data Owners need the ability to schedule periodic (monthly, quarterly, yearly) permission reviews. The following requirements need to be completed</a:t>
            </a:r>
          </a:p>
          <a:p>
            <a:pPr>
              <a:spcAft>
                <a:spcPts val="600"/>
              </a:spcAft>
            </a:pPr>
            <a:r>
              <a:rPr sz="1100" b="1" u="none">
                <a:latin typeface="Avenir"/>
              </a:rPr>
              <a:t>Scheduled Permission Review Requirements:</a:t>
            </a:r>
          </a:p>
          <a:p>
            <a:pPr>
              <a:spcAft>
                <a:spcPts val="400"/>
              </a:spcAft>
            </a:pPr>
            <a:r>
              <a:t>• Approach 2 - Scheduled Reviews from Permissions Tab and SC Tab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DEL-22618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Mark 'Unused Permissions' on Permissions View</a:t>
            </a:r>
          </a:p>
        </p:txBody>
      </p:sp>
      <p:sp>
        <p:nvSpPr>
          <p:cNvPr id="3" name="Content Placeholder 2"/>
          <p:cNvSpPr>
            <a:spLocks noGrp="1"/>
          </p:cNvSpPr>
          <p:nvPr>
            <p:ph idx="1" sz="half"/>
          </p:nvPr>
        </p:nvSpPr>
        <p:spPr/>
        <p:txBody>
          <a:bodyPr/>
          <a:lstStyle/>
          <a:p>
            <a:pPr>
              <a:spcAft>
                <a:spcPts val="600"/>
              </a:spcAft>
            </a:pPr>
            <a:r>
              <a:rPr sz="1100" b="0" u="none">
                <a:latin typeface="Avenir"/>
              </a:rPr>
              <a:t>User currently has the provision to access the list of unused permissions from the reporting center.</a:t>
            </a:r>
          </a:p>
          <a:p>
            <a:pPr>
              <a:spcAft>
                <a:spcPts val="600"/>
              </a:spcAft>
            </a:pPr>
            <a:r>
              <a:rPr sz="1100" b="0" u="none">
                <a:latin typeface="Avenir"/>
              </a:rPr>
              <a:t>We want to extend the functionality to highlight folders with unused permission directly in the S&amp;G platform inside the permission view.</a:t>
            </a:r>
          </a:p>
          <a:p>
            <a:pPr>
              <a:spcAft>
                <a:spcPts val="600"/>
              </a:spcAft>
            </a:pPr>
            <a:r>
              <a:rPr sz="1100" b="0" u="none">
                <a:latin typeface="Avenir"/>
              </a:rPr>
              <a:t>More details in the ticket attached.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DEL-43511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Elevate Desktop App Capabilities</a:t>
            </a:r>
          </a:p>
        </p:txBody>
      </p:sp>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Context Menu Support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Windows 11 moved the regular File Explorer context menu behind a "Show more options" menu and introduced a new context menu.  Users cannot find the Egnyte context menu and this reduces engagement with richer functionality.</a:t>
            </a:r>
          </a:p>
          <a:p>
            <a:pPr>
              <a:spcAft>
                <a:spcPts val="600"/>
              </a:spcAft>
            </a:pPr>
            <a:r>
              <a:rPr sz="1100" b="1" u="none">
                <a:latin typeface="Avenir"/>
              </a:rPr>
              <a:t>User Story</a:t>
            </a:r>
          </a:p>
          <a:p>
            <a:pPr>
              <a:spcAft>
                <a:spcPts val="600"/>
              </a:spcAft>
            </a:pPr>
            <a:r>
              <a:rPr sz="1100" b="0" u="none">
                <a:latin typeface="Avenir"/>
              </a:rPr>
              <a:t>As a user I want the Egnyte context menu to be available on the top-level File Explorer context menu so that I interact with my Egnyte files directly from the desktop.</a:t>
            </a:r>
          </a:p>
          <a:p>
            <a:pPr>
              <a:spcAft>
                <a:spcPts val="600"/>
              </a:spcAft>
            </a:pPr>
            <a:r>
              <a:rPr sz="1100" b="1" u="none">
                <a:latin typeface="Avenir"/>
              </a:rPr>
              <a:t>Feature Description</a:t>
            </a:r>
          </a:p>
          <a:p>
            <a:pPr>
              <a:spcAft>
                <a:spcPts val="400"/>
              </a:spcAft>
            </a:pPr>
            <a:r>
              <a:t>• Egnyte option will be exposed on the top-level File Explorer context menu</a:t>
            </a:r>
          </a:p>
          <a:p>
            <a:pPr>
              <a:spcAft>
                <a:spcPts val="400"/>
              </a:spcAft>
            </a:pPr>
            <a:r>
              <a:t>• Clicking the Egnyte option will open the Egnyte Actions "menu", providing access to a wide variety of file-level actions (link sharing, Ask AI, eSig, PDF editing,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EGD-21555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75999"/>
            <a:ext cx="3873500" cy="2396140"/>
          </a:xfrm>
          <a:prstGeom prst="rect">
            <a:avLst/>
          </a:prstGeom>
        </p:spPr>
      </p:pic>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Application UI - Windows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majority of Egnyte users are Desktop Users but many new collaborative features are only available on the Web UI today. This can result in poor adoption and user experience challenges for end users.</a:t>
            </a:r>
          </a:p>
          <a:p>
            <a:pPr>
              <a:spcAft>
                <a:spcPts val="600"/>
              </a:spcAft>
            </a:pPr>
            <a:r>
              <a:rPr sz="1100" b="1" u="none">
                <a:latin typeface="Avenir"/>
              </a:rPr>
              <a:t>User Story</a:t>
            </a:r>
          </a:p>
          <a:p>
            <a:pPr>
              <a:spcAft>
                <a:spcPts val="600"/>
              </a:spcAft>
            </a:pPr>
            <a:r>
              <a:rPr sz="1100" b="0" u="none">
                <a:latin typeface="Avenir"/>
              </a:rPr>
              <a:t>As a desktop user, I want to access richer Egnyte functionality on the desktop, so that I don't need to open the Web UI to access them.</a:t>
            </a:r>
          </a:p>
          <a:p>
            <a:pPr>
              <a:spcAft>
                <a:spcPts val="600"/>
              </a:spcAft>
            </a:pPr>
            <a:r>
              <a:rPr sz="1100" b="1" u="none">
                <a:latin typeface="Avenir"/>
              </a:rPr>
              <a:t>Feature Description</a:t>
            </a:r>
          </a:p>
          <a:p>
            <a:pPr>
              <a:spcAft>
                <a:spcPts val="400"/>
              </a:spcAft>
            </a:pPr>
            <a:r>
              <a:t>• First-class application for the Desktop App (as compared to current widget approach)</a:t>
            </a:r>
          </a:p>
          <a:p>
            <a:pPr>
              <a:spcAft>
                <a:spcPts val="400"/>
              </a:spcAft>
            </a:pPr>
            <a:r>
              <a:t>• Embed Web UI home page and search capability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EGD-20540</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306064"/>
            <a:ext cx="3873500" cy="2336010"/>
          </a:xfrm>
          <a:prstGeom prst="rect">
            <a:avLst/>
          </a:prstGeom>
        </p:spPr>
      </p:pic>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Win - Beta-2 Readiness</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Users in AEC and media work on massive and complex files. They face a challenge of working on these files directly from the cloud</a:t>
            </a:r>
          </a:p>
          <a:p>
            <a:pPr>
              <a:spcAft>
                <a:spcPts val="600"/>
              </a:spcAft>
            </a:pPr>
            <a:r>
              <a:rPr sz="1100" b="0" u="none">
                <a:latin typeface="Avenir"/>
              </a:rPr>
              <a:t>How do we solve it?</a:t>
            </a:r>
          </a:p>
          <a:p>
            <a:pPr>
              <a:spcAft>
                <a:spcPts val="600"/>
              </a:spcAft>
            </a:pPr>
            <a:r>
              <a:rPr sz="1100" b="0" u="none">
                <a:latin typeface="Avenir"/>
              </a:rPr>
              <a:t>We have introduced the Adaptive Streaming and Block Caching technology in Desktop App. The Beta-2 project goal is to enable up to 100 AEC domains with block cache and get feedback on the following applications:</a:t>
            </a:r>
          </a:p>
          <a:p>
            <a:pPr>
              <a:spcAft>
                <a:spcPts val="400"/>
              </a:spcAft>
            </a:pPr>
            <a:r>
              <a:t>1. AutoCAD</a:t>
            </a:r>
          </a:p>
          <a:p>
            <a:pPr>
              <a:spcAft>
                <a:spcPts val="400"/>
              </a:spcAft>
            </a:pPr>
            <a:r>
              <a:t>2. Civil 3D</a:t>
            </a:r>
          </a:p>
          <a:p>
            <a:pPr>
              <a:spcAft>
                <a:spcPts val="400"/>
              </a:spcAft>
            </a:pPr>
            <a:r>
              <a:t>3. Navis</a:t>
            </a:r>
          </a:p>
          <a:p>
            <a:pPr>
              <a:spcAft>
                <a:spcPts val="400"/>
              </a:spcAft>
            </a:pPr>
            <a:r>
              <a:t>4. Bluebeam</a:t>
            </a:r>
          </a:p>
          <a:p>
            <a:pPr>
              <a:spcAft>
                <a:spcPts val="400"/>
              </a:spcAft>
            </a:pPr>
            <a:r>
              <a:t>5. Acrobat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Mac - Beta-0 Readiness</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Users in media work on massive and complex files. They face a challenge of working on these files directly from the cloud</a:t>
            </a:r>
          </a:p>
          <a:p>
            <a:pPr>
              <a:spcAft>
                <a:spcPts val="600"/>
              </a:spcAft>
            </a:pPr>
            <a:r>
              <a:rPr sz="1100" b="0" u="none">
                <a:latin typeface="Avenir"/>
              </a:rPr>
              <a:t>How do we solve it?</a:t>
            </a:r>
          </a:p>
          <a:p>
            <a:pPr>
              <a:spcAft>
                <a:spcPts val="600"/>
              </a:spcAft>
            </a:pPr>
            <a:r>
              <a:rPr sz="1100" b="0" u="none">
                <a:latin typeface="Avenir"/>
              </a:rPr>
              <a:t>We have introduced the Adaptive Streaming and Block Caching technology in Desktop App. The Beta-0 project goal is to enable up to 5 media domains with block cache and get feedback on the following applications:</a:t>
            </a:r>
          </a:p>
          <a:p>
            <a:pPr>
              <a:spcAft>
                <a:spcPts val="400"/>
              </a:spcAft>
            </a:pPr>
            <a:r>
              <a:t>1. Adobe Premiere Pro</a:t>
            </a:r>
          </a:p>
          <a:p>
            <a:pPr>
              <a:spcAft>
                <a:spcPts val="400"/>
              </a:spcAft>
            </a:pPr>
            <a:r>
              <a:t>2. Illustrator</a:t>
            </a:r>
          </a:p>
          <a:p>
            <a:pPr>
              <a:spcAft>
                <a:spcPts val="400"/>
              </a:spcAft>
            </a:pPr>
            <a:r>
              <a:t>3. Photoshop</a:t>
            </a:r>
          </a:p>
          <a:p>
            <a:pPr>
              <a:spcAft>
                <a:spcPts val="400"/>
              </a:spcAft>
            </a:pPr>
            <a:r>
              <a:t>4. InDesign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set preference to always send attachements with Egnyte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Top Customer Requests</a:t>
            </a: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Content Safeguards - Group-based Link Sharing Controls - Phase 2</a:t>
            </a:r>
          </a:p>
        </p:txBody>
      </p:sp>
      <p:sp>
        <p:nvSpPr>
          <p:cNvPr id="3" name="Content Placeholder 2"/>
          <p:cNvSpPr>
            <a:spLocks noGrp="1"/>
          </p:cNvSpPr>
          <p:nvPr>
            <p:ph idx="1" sz="half"/>
          </p:nvPr>
        </p:nvSpPr>
        <p:spPr/>
        <p:txBody>
          <a:bodyPr/>
          <a:lstStyle/>
          <a:p>
            <a:pPr>
              <a:spcAft>
                <a:spcPts val="600"/>
              </a:spcAft>
            </a:pPr>
            <a:r>
              <a:rPr sz="1100" b="0" u="none">
                <a:latin typeface="Avenir"/>
              </a:rPr>
              <a:t>Currently, when applying a Content Safeguard policy, the policy will apply to all roles/groups and all users. Several customers are looking for more flexible CS policies where some roles/groups have different link sharing ability than other groups. We currently support exception policies for link expiry only. We need to expand our coverage to support the same as restriction policies</a:t>
            </a:r>
          </a:p>
          <a:p>
            <a:pPr>
              <a:spcAft>
                <a:spcPts val="600"/>
              </a:spcAft>
            </a:pPr>
            <a:r>
              <a:rPr sz="1100" b="1" u="none">
                <a:latin typeface="Avenir"/>
              </a:rPr>
              <a:t>Example Use Case(s):</a:t>
            </a:r>
          </a:p>
          <a:p>
            <a:pPr>
              <a:spcAft>
                <a:spcPts val="400"/>
              </a:spcAft>
            </a:pPr>
            <a:r>
              <a:t>• Role/Group A can create password-only links on folder A, but Role/Group B is only allowed to create preview-only links on folder A</a:t>
            </a:r>
          </a:p>
          <a:p>
            <a:pPr>
              <a:spcAft>
                <a:spcPts val="400"/>
              </a:spcAft>
            </a:pPr>
            <a:r>
              <a:t>• Role/Group A &amp; B can create password-only links for files with expiry date, but Role/Group C is only allowed to create password-only links for files without expiry links</a:t>
            </a:r>
          </a:p>
          <a:p>
            <a:pPr>
              <a:spcAft>
                <a:spcPts val="600"/>
              </a:spcAft>
            </a:pPr>
            <a:r>
              <a:rPr sz="1100" b="1" u="none">
                <a:latin typeface="Avenir"/>
              </a:rPr>
              <a:t>Requirements</a:t>
            </a:r>
          </a:p>
          <a:p>
            <a:pPr>
              <a:spcAft>
                <a:spcPts val="400"/>
              </a:spcAft>
            </a:pPr>
            <a:r>
              <a:t>• Restriction Policy Requirements</a:t>
            </a:r>
          </a:p>
          <a:p>
            <a:pPr>
              <a:spcAft>
                <a:spcPts val="400"/>
              </a:spcAft>
            </a:pPr>
            <a:r>
              <a:t>• Exception Policy Requirements</a:t>
            </a:r>
          </a:p>
          <a:p>
            <a:pPr>
              <a:spcAft>
                <a:spcPts val="400"/>
              </a:spcAft>
            </a:pPr>
            <a:r>
              <a:t>• Policies can only be controlled for an entire domain or groups within a single domain</a:t>
            </a:r>
          </a:p>
          <a:p>
            <a:pPr>
              <a:spcAft>
                <a:spcPts val="600"/>
              </a:spcAft>
            </a:pPr>
            <a:r>
              <a:rPr sz="1100" b="1" u="none">
                <a:latin typeface="Avenir"/>
              </a:rPr>
              <a:t>UX Design (Needs to be Updated):</a:t>
            </a:r>
          </a:p>
          <a:p>
            <a:pPr>
              <a:spcAft>
                <a:spcPts val="600"/>
              </a:spcAft>
            </a:pPr>
            <a:r>
              <a:rPr sz="1100" b="0" u="sng">
                <a:latin typeface="Avenir"/>
                <a:hlinkClick r:id="rId2"/>
              </a:rPr>
              <a:t>https://www.figma.com/file/Xyhi03eWgv6tnwzq4RwcQA/CS--Role-based-Link-Sharing-Controls(UX-1899)?node-id=2%3A5079&amp;t=wNGi4ZnNg81Ymlcp-0</a:t>
            </a:r>
          </a:p>
          <a:p>
            <a:pPr>
              <a:spcAft>
                <a:spcPts val="600"/>
              </a:spcAft>
            </a:pPr>
            <a:r>
              <a:rPr sz="1100" b="1" u="none">
                <a:latin typeface="Avenir"/>
              </a:rPr>
              <a:t>Use the same UX design for CS Exception policies as we have for CS Restriction policies:</a:t>
            </a:r>
          </a:p>
          <a:p>
            <a:pPr>
              <a:spcAft>
                <a:spcPts val="600"/>
              </a:spcAft>
            </a:pPr>
            <a:r>
              <a:rPr sz="1100" b="0" u="sng">
                <a:latin typeface="Avenir"/>
                <a:hlinkClick r:id="rId3"/>
              </a:rPr>
              <a:t>https://www.figma.com/file/x8gotwY1pLOoZERmnOiKI0/CS-~~-Role-based-Link-Sharing-Controls-~~-Q2-2023?node-id=1-5217&amp;t=R6pDhEjG65kCZK9r-0#396444732</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DEL-31667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ability to pause archival/deletion policies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IPG has a workflow where they create an archival policy, it moves files to a 'warm archive' location in the main domain and then Storage Sync moves the files in the 'warm archive' to a external location. However, they only have the archival policy active for a few weeks every quarter.</a:t>
            </a:r>
          </a:p>
          <a:p>
            <a:pPr>
              <a:spcAft>
                <a:spcPts val="600"/>
              </a:spcAft>
            </a:pPr>
            <a:r>
              <a:rPr sz="1100" b="1" u="none">
                <a:latin typeface="Avenir"/>
              </a:rPr>
              <a:t>User Story</a:t>
            </a:r>
          </a:p>
          <a:p>
            <a:pPr>
              <a:spcAft>
                <a:spcPts val="600"/>
              </a:spcAft>
            </a:pPr>
            <a:r>
              <a:rPr sz="1100" b="0" u="none">
                <a:latin typeface="Avenir"/>
              </a:rPr>
              <a:t>Their current process is to delete the policies and then complete recreate them. That is a lot of work and they have requested the ability to either pause or recreate/duplicate policies so they can easily 're-enable' the policies on their current schedule.</a:t>
            </a:r>
          </a:p>
          <a:p>
            <a:pPr>
              <a:spcAft>
                <a:spcPts val="600"/>
              </a:spcAft>
            </a:pPr>
            <a:r>
              <a:rPr sz="1100" b="1" u="none">
                <a:latin typeface="Avenir"/>
              </a:rPr>
              <a:t>Feature Description</a:t>
            </a:r>
          </a:p>
          <a:p>
            <a:pPr>
              <a:spcAft>
                <a:spcPts val="400"/>
              </a:spcAft>
            </a:pPr>
            <a:r>
              <a:t>• Frontend - provide pause/restart option for published policies</a:t>
            </a:r>
          </a:p>
          <a:p>
            <a:pPr>
              <a:spcAft>
                <a:spcPts val="400"/>
              </a:spcAft>
            </a:pPr>
            <a:r>
              <a:t>• Backend - use existing functionality to basically put the policy back into draft mode and unstamp the files that match the policy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DEL-44353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Multi Document Envelope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With the current eSignature workflow, a user can send only one document per signature request. If a user has to send multiple documents, they have to send as many signature requests or merge the documents using PDF editing capabilities, which is inefficient.</a:t>
            </a:r>
          </a:p>
          <a:p>
            <a:pPr>
              <a:spcAft>
                <a:spcPts val="600"/>
              </a:spcAft>
            </a:pPr>
            <a:r>
              <a:rPr sz="1100" b="1" u="none">
                <a:latin typeface="Avenir"/>
              </a:rPr>
              <a:t>User Story</a:t>
            </a:r>
          </a:p>
          <a:p>
            <a:pPr>
              <a:spcAft>
                <a:spcPts val="600"/>
              </a:spcAft>
            </a:pPr>
            <a:r>
              <a:rPr sz="1100" b="0" u="none">
                <a:latin typeface="Avenir"/>
              </a:rPr>
              <a:t>As a signature requestor, I want to send across multiple documents for signature in a single request so that I can efficiently monitor them and take necessary actions (send reminders, re-assign, etc.) if necessary.</a:t>
            </a:r>
          </a:p>
          <a:p>
            <a:pPr>
              <a:spcAft>
                <a:spcPts val="600"/>
              </a:spcAft>
            </a:pPr>
            <a:r>
              <a:rPr sz="1100" b="1" u="none">
                <a:latin typeface="Avenir"/>
              </a:rPr>
              <a:t>Feature Description</a:t>
            </a:r>
          </a:p>
          <a:p>
            <a:pPr>
              <a:spcAft>
                <a:spcPts val="400"/>
              </a:spcAft>
            </a:pPr>
            <a:r>
              <a:t>• Multi-document envelopes are a feature that allows users to send multiple documents for signature within a single signature request. This means that instead of sending individual documents separately, you can package several related documents together, and the recipient can sign them all at once.</a:t>
            </a:r>
          </a:p>
          <a:p>
            <a:pPr>
              <a:spcAft>
                <a:spcPts val="400"/>
              </a:spcAft>
            </a:pPr>
            <a:r>
              <a:t>• The option to select multiple files in the Egnyte file explorer, to trigger multi document request</a:t>
            </a:r>
          </a:p>
          <a:p>
            <a:pPr>
              <a:spcAft>
                <a:spcPts val="400"/>
              </a:spcAft>
            </a:pPr>
            <a:r>
              <a:t>• In the request creation UI, the user has the option to add more documents.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CFS-65375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2615"/>
            <a:ext cx="3873500" cy="2802907"/>
          </a:xfrm>
          <a:prstGeom prst="rect">
            <a:avLst/>
          </a:prstGeom>
        </p:spPr>
      </p:pic>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Bulk send eSignature requests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In the current setup of templates, if a user has to send across 100 requests based on a template, they have to click on 'Use Template' and assign the role to a person, click on 'Send Signature Request,' and repeat this process 100 times for each request, which is cumbersome. Users need a process that doesn't waste their time and sends across requests in a minimum timeframe and with efficiency.</a:t>
            </a:r>
          </a:p>
          <a:p>
            <a:pPr>
              <a:spcAft>
                <a:spcPts val="600"/>
              </a:spcAft>
            </a:pPr>
            <a:r>
              <a:rPr sz="1100" b="1" u="none">
                <a:latin typeface="Avenir"/>
              </a:rPr>
              <a:t>User Story</a:t>
            </a:r>
          </a:p>
          <a:p>
            <a:pPr>
              <a:spcAft>
                <a:spcPts val="600"/>
              </a:spcAft>
            </a:pPr>
            <a:r>
              <a:rPr sz="1100" b="0" u="none">
                <a:latin typeface="Avenir"/>
              </a:rPr>
              <a:t>As a requestor of Signature Request,</a:t>
            </a:r>
          </a:p>
          <a:p>
            <a:pPr>
              <a:spcAft>
                <a:spcPts val="600"/>
              </a:spcAft>
            </a:pPr>
            <a:r>
              <a:rPr sz="1100" b="0" u="none">
                <a:latin typeface="Avenir"/>
              </a:rPr>
              <a:t>I want to send multiple requests with a single click</a:t>
            </a:r>
          </a:p>
          <a:p>
            <a:pPr>
              <a:spcAft>
                <a:spcPts val="600"/>
              </a:spcAft>
            </a:pPr>
            <a:r>
              <a:rPr sz="1100" b="0" u="none">
                <a:latin typeface="Avenir"/>
              </a:rPr>
              <a:t>as sending multiple requests on same document is cumbersome</a:t>
            </a:r>
          </a:p>
          <a:p>
            <a:pPr>
              <a:spcAft>
                <a:spcPts val="600"/>
              </a:spcAft>
            </a:pPr>
            <a:r>
              <a:rPr sz="1100" b="1" u="none">
                <a:latin typeface="Avenir"/>
              </a:rPr>
              <a:t>Feature Description</a:t>
            </a:r>
          </a:p>
          <a:p>
            <a:pPr>
              <a:spcAft>
                <a:spcPts val="400"/>
              </a:spcAft>
            </a:pPr>
            <a:r>
              <a:t>• Use a template to send signature requests to a large number of recipients.</a:t>
            </a:r>
          </a:p>
          <a:p>
            <a:pPr>
              <a:spcAft>
                <a:spcPts val="400"/>
              </a:spcAft>
            </a:pPr>
            <a:r>
              <a:t>• The user needs to upload a CSV file that will contain emails in a column that is headed by that role. Each row will be considered as a separate request. The system will read the file and start sending signature requests.</a:t>
            </a:r>
          </a:p>
          <a:p>
            <a:pPr>
              <a:spcAft>
                <a:spcPts val="600"/>
              </a:spcAft>
            </a:pPr>
            <a:r>
              <a:rPr sz="1100" b="1" u="none">
                <a:latin typeface="Avenir"/>
              </a:rPr>
              <a:t>Figma</a:t>
            </a:r>
          </a:p>
          <a:p>
            <a:pPr>
              <a:spcAft>
                <a:spcPts val="600"/>
              </a:spcAft>
            </a:pPr>
            <a:r>
              <a:rPr sz="1100" b="0" u="none">
                <a:latin typeface="Avenir"/>
              </a:rPr>
              <a:t>TBD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CFS-67745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Inherit folder options to sub-folders (IPG, T&amp;P + 7)</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Today, when the folder options are changed, they do not get inherited consistently to the sub-folder tree.</a:t>
            </a:r>
          </a:p>
          <a:p>
            <a:pPr>
              <a:spcAft>
                <a:spcPts val="400"/>
              </a:spcAft>
            </a:pPr>
            <a:r>
              <a:t>• The setting that controls folder update notification gets inherited to sub-folders until it finds the folder with a manually updated option.</a:t>
            </a:r>
          </a:p>
          <a:p>
            <a:pPr>
              <a:spcAft>
                <a:spcPts val="400"/>
              </a:spcAft>
            </a:pPr>
            <a:r>
              <a:t>• The setting that controls the sharing gets inherited to sub-folders until it finds the folder with a manually updated option.</a:t>
            </a:r>
          </a:p>
          <a:p>
            <a:pPr>
              <a:spcAft>
                <a:spcPts val="400"/>
              </a:spcAft>
            </a:pPr>
            <a:r>
              <a:t>• The setting that controls who can delete/move the folder does not get inherited at all.</a:t>
            </a:r>
          </a:p>
          <a:p>
            <a:pPr>
              <a:spcAft>
                <a:spcPts val="400"/>
              </a:spcAft>
            </a:pPr>
            <a:r>
              <a:t>• Copy/move folder retains the folder options as per the source location.</a:t>
            </a:r>
          </a:p>
          <a:p>
            <a:pPr>
              <a:spcAft>
                <a:spcPts val="600"/>
              </a:spcAft>
            </a:pPr>
            <a:r>
              <a:rPr sz="1100" b="1" u="none">
                <a:latin typeface="Avenir"/>
              </a:rPr>
              <a:t>User Story:</a:t>
            </a:r>
          </a:p>
          <a:p>
            <a:pPr>
              <a:spcAft>
                <a:spcPts val="600"/>
              </a:spcAft>
            </a:pPr>
            <a:r>
              <a:rPr sz="1100" b="0" u="none">
                <a:latin typeface="Avenir"/>
              </a:rPr>
              <a:t>As an authorised user, I want to have folder options propagated throughout the folder tree so that I can have the same options selected on all the sub-folder trees.</a:t>
            </a:r>
          </a:p>
          <a:p>
            <a:pPr>
              <a:spcAft>
                <a:spcPts val="600"/>
              </a:spcAft>
            </a:pPr>
            <a:r>
              <a:rPr sz="1100" b="1" u="none">
                <a:latin typeface="Avenir"/>
              </a:rPr>
              <a:t>Description:</a:t>
            </a:r>
          </a:p>
          <a:p>
            <a:pPr>
              <a:spcAft>
                <a:spcPts val="600"/>
              </a:spcAft>
            </a:pPr>
            <a:r>
              <a:rPr sz="1100" b="0" u="none">
                <a:latin typeface="Avenir"/>
              </a:rPr>
              <a:t>We need to do the following</a:t>
            </a:r>
          </a:p>
          <a:p>
            <a:pPr>
              <a:spcAft>
                <a:spcPts val="400"/>
              </a:spcAft>
            </a:pPr>
            <a:r>
              <a:t>• We need to have inheritance applicable for the setting that controls who can delete/move the folder.</a:t>
            </a:r>
          </a:p>
          <a:p>
            <a:pPr>
              <a:spcAft>
                <a:spcPts val="400"/>
              </a:spcAft>
            </a:pPr>
            <a:r>
              <a:t>• When the user makes any change to the folder options - sharing control and/or move/delete control and/or folder update notification control - the system should evaluate if there are any manual overrides within the folder tree and if any provide the user with an option to choose whether to disregard manually overridden values.</a:t>
            </a:r>
          </a:p>
          <a:p>
            <a:pPr>
              <a:spcAft>
                <a:spcPts val="400"/>
              </a:spcAft>
            </a:pPr>
            <a:r>
              <a:t>• When the user copies/moves a folder, the folder options should get inherited from destination folder where the folder is copied/moved.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CFS-64734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Group improvements (S&amp;L, Norr)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Group management that we propose is not granular enough. Either power users are not allowed to manage groups at all, or they both can manage and create groups. Customers are asking to create an in-between role that allows for group management but does not allow group creation</a:t>
            </a:r>
          </a:p>
          <a:p>
            <a:pPr>
              <a:spcAft>
                <a:spcPts val="600"/>
              </a:spcAft>
            </a:pPr>
            <a:r>
              <a:rPr sz="1100" b="1" u="none">
                <a:latin typeface="Avenir"/>
              </a:rPr>
              <a:t>User Story</a:t>
            </a:r>
          </a:p>
          <a:p>
            <a:pPr>
              <a:spcAft>
                <a:spcPts val="600"/>
              </a:spcAft>
            </a:pPr>
            <a:r>
              <a:rPr sz="1100" b="0" u="none">
                <a:latin typeface="Avenir"/>
              </a:rPr>
              <a:t>As an admin, I want to give users a possibility to manage groups but prevent them from creating groups on their own.</a:t>
            </a:r>
          </a:p>
          <a:p>
            <a:pPr>
              <a:spcAft>
                <a:spcPts val="600"/>
              </a:spcAft>
            </a:pPr>
            <a:r>
              <a:rPr sz="1100" b="1" u="none">
                <a:latin typeface="Avenir"/>
              </a:rPr>
              <a:t>Feature Description</a:t>
            </a:r>
          </a:p>
          <a:p>
            <a:pPr>
              <a:spcAft>
                <a:spcPts val="400"/>
              </a:spcAft>
            </a:pPr>
            <a:r>
              <a:t>• Create a role  PUs Group Ownership, without allowing them to create groups on their own</a:t>
            </a:r>
          </a:p>
          <a:p>
            <a:pPr>
              <a:spcAft>
                <a:spcPts val="400"/>
              </a:spcAft>
            </a:pPr>
            <a:r>
              <a:t>• Possibility to add a group description</a:t>
            </a:r>
          </a:p>
          <a:p>
            <a:pPr>
              <a:spcAft>
                <a:spcPts val="400"/>
              </a:spcAft>
            </a:pPr>
            <a:r>
              <a:t>• Enhanced group exporting and importing - indicating group owners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CFS-67268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Scheduled report enhancements (Sequoia)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only admins are allowed to create scheduled reports. This is troublesome for some of the customers, since the admins are overwhelmed with requests. Additionally, scheduled reports land in a fixed folder, to which not all customers feel comfortable sharing broadly. Having a possibility to select a folder where the scheduled report would land addresses this problem.</a:t>
            </a:r>
          </a:p>
          <a:p>
            <a:pPr>
              <a:spcAft>
                <a:spcPts val="600"/>
              </a:spcAft>
            </a:pPr>
            <a:r>
              <a:rPr sz="1100" b="1" u="none">
                <a:latin typeface="Avenir"/>
              </a:rPr>
              <a:t>User Story</a:t>
            </a:r>
          </a:p>
          <a:p>
            <a:pPr>
              <a:spcAft>
                <a:spcPts val="600"/>
              </a:spcAft>
            </a:pPr>
            <a:r>
              <a:rPr sz="1100" b="0" u="none">
                <a:latin typeface="Avenir"/>
              </a:rPr>
              <a:t>As an admin, I want to give power users a possibility to run scheduled reports and choose custom location for storage.</a:t>
            </a:r>
          </a:p>
          <a:p>
            <a:pPr>
              <a:spcAft>
                <a:spcPts val="600"/>
              </a:spcAft>
            </a:pPr>
            <a:r>
              <a:rPr sz="1100" b="1" u="none">
                <a:latin typeface="Avenir"/>
              </a:rPr>
              <a:t>Feature Description</a:t>
            </a:r>
          </a:p>
          <a:p>
            <a:pPr>
              <a:spcAft>
                <a:spcPts val="400"/>
              </a:spcAft>
            </a:pPr>
            <a:r>
              <a:t>• Auto-archival of scheduled reports</a:t>
            </a:r>
          </a:p>
          <a:p>
            <a:pPr>
              <a:spcAft>
                <a:spcPts val="400"/>
              </a:spcAft>
            </a:pPr>
            <a:r>
              <a:t>• Custom location of scheduled reports</a:t>
            </a:r>
          </a:p>
          <a:p>
            <a:pPr>
              <a:spcAft>
                <a:spcPts val="400"/>
              </a:spcAft>
            </a:pPr>
            <a:r>
              <a:t>• Saved and Scheduled queries for power users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hierarchical labels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hierarchy. Egnyte does not currently support importing hierarchical Purview-labels. This impacts customers who have already configured hierarchical labels. This hierarchy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a Purview label from a hierarchy on a document so that I can label sensitive content correctly.</a:t>
            </a:r>
          </a:p>
          <a:p>
            <a:pPr>
              <a:spcAft>
                <a:spcPts val="600"/>
              </a:spcAft>
            </a:pPr>
            <a:r>
              <a:rPr sz="1100" b="1" u="none">
                <a:latin typeface="Avenir"/>
              </a:rPr>
              <a:t>Feature Description</a:t>
            </a:r>
          </a:p>
          <a:p>
            <a:pPr>
              <a:spcAft>
                <a:spcPts val="400"/>
              </a:spcAft>
            </a:pPr>
            <a:r>
              <a:t>• Import hierarchical labels from Purview - both parent and child labels shall be imported and made available for mapping in Egnyte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DEL-44656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Skip signed PDFs from persistent document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An Egnyte Document Label when stamped as a persistent label on a signed PDF invalidates signatures on the signed PDF. This results in poor user experience and loss of user productivity as a user is required to constantly restore a previous version of the PDF before applying a signature.</a:t>
            </a:r>
          </a:p>
          <a:p>
            <a:pPr>
              <a:spcAft>
                <a:spcPts val="600"/>
              </a:spcAft>
            </a:pPr>
            <a:r>
              <a:rPr sz="1100" b="1" u="none">
                <a:latin typeface="Avenir"/>
              </a:rPr>
              <a:t>User Story</a:t>
            </a:r>
          </a:p>
          <a:p>
            <a:pPr>
              <a:spcAft>
                <a:spcPts val="600"/>
              </a:spcAft>
            </a:pPr>
            <a:r>
              <a:rPr sz="1100" b="0" u="none">
                <a:latin typeface="Avenir"/>
              </a:rPr>
              <a:t>As a business user I require signed PDFs to not be signature invalidated so that the integrity of the signed PDF is maintained.</a:t>
            </a:r>
          </a:p>
          <a:p>
            <a:pPr>
              <a:spcAft>
                <a:spcPts val="600"/>
              </a:spcAft>
            </a:pPr>
            <a:r>
              <a:rPr sz="1100" b="1" u="none">
                <a:latin typeface="Avenir"/>
              </a:rPr>
              <a:t>Feature Description</a:t>
            </a:r>
          </a:p>
          <a:p>
            <a:pPr>
              <a:spcAft>
                <a:spcPts val="400"/>
              </a:spcAft>
            </a:pPr>
            <a:r>
              <a:t>• The Egnyte Document Label stamping process shall be enhanced to skip signed PDFs from further labeling actions</a:t>
            </a:r>
          </a:p>
          <a:p>
            <a:pPr>
              <a:spcAft>
                <a:spcPts val="400"/>
              </a:spcAft>
            </a:pPr>
            <a:r>
              <a:t>• This enhancement shall consider PDFs signed through various signing mechanisms - for example, Adobe Digital ID, Digital Signature,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DEL-43523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theme/theme1.xml><?xml version="1.0" encoding="utf-8"?>
<a:theme xmlns:a="http://schemas.openxmlformats.org/drawingml/2006/main" name="Blank Master">
  <a:themeElements>
    <a:clrScheme name="2023 Brand Guidelines">
      <a:dk1>
        <a:srgbClr val="0CC5B9"/>
      </a:dk1>
      <a:lt1>
        <a:srgbClr val="F7F9FC"/>
      </a:lt1>
      <a:dk2>
        <a:srgbClr val="132549"/>
      </a:dk2>
      <a:lt2>
        <a:srgbClr val="FFFFFF"/>
      </a:lt2>
      <a:accent1>
        <a:srgbClr val="6E49FE"/>
      </a:accent1>
      <a:accent2>
        <a:srgbClr val="01529A"/>
      </a:accent2>
      <a:accent3>
        <a:srgbClr val="19FEF0"/>
      </a:accent3>
      <a:accent4>
        <a:srgbClr val="3C71E9"/>
      </a:accent4>
      <a:accent5>
        <a:srgbClr val="047ABD"/>
      </a:accent5>
      <a:accent6>
        <a:srgbClr val="34364E"/>
      </a:accent6>
      <a:hlink>
        <a:srgbClr val="6E49FE"/>
      </a:hlink>
      <a:folHlink>
        <a:srgbClr val="01529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1540</TotalTime>
  <Words>0</Words>
  <Application>Microsoft Macintosh PowerPoint</Application>
  <PresentationFormat>On-screen Show (16:9)</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Avenir Black</vt:lpstr>
      <vt:lpstr>Avenir Book</vt:lpstr>
      <vt:lpstr>Calibri</vt:lpstr>
      <vt:lpstr>Roboto Light</vt:lpstr>
      <vt:lpstr>Blank Master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Dao</dc:creator>
  <cp:lastModifiedBy>Dave Soetanto</cp:lastModifiedBy>
  <cp:revision>37</cp:revision>
  <dcterms:created xsi:type="dcterms:W3CDTF">2023-12-27T19:29:24Z</dcterms:created>
  <dcterms:modified xsi:type="dcterms:W3CDTF">2025-04-08T20:23:14Z</dcterms:modified>
</cp:coreProperties>
</file>